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81" r:id="rId2"/>
  </p:sldMasterIdLst>
  <p:notesMasterIdLst>
    <p:notesMasterId r:id="rId92"/>
  </p:notesMasterIdLst>
  <p:handoutMasterIdLst>
    <p:handoutMasterId r:id="rId93"/>
  </p:handoutMasterIdLst>
  <p:sldIdLst>
    <p:sldId id="274" r:id="rId3"/>
    <p:sldId id="276" r:id="rId4"/>
    <p:sldId id="449" r:id="rId5"/>
    <p:sldId id="456" r:id="rId6"/>
    <p:sldId id="453" r:id="rId7"/>
    <p:sldId id="452" r:id="rId8"/>
    <p:sldId id="457" r:id="rId9"/>
    <p:sldId id="458" r:id="rId10"/>
    <p:sldId id="459" r:id="rId11"/>
    <p:sldId id="454" r:id="rId12"/>
    <p:sldId id="460" r:id="rId13"/>
    <p:sldId id="461" r:id="rId14"/>
    <p:sldId id="463" r:id="rId15"/>
    <p:sldId id="467" r:id="rId16"/>
    <p:sldId id="468" r:id="rId17"/>
    <p:sldId id="469" r:id="rId18"/>
    <p:sldId id="470" r:id="rId19"/>
    <p:sldId id="471" r:id="rId20"/>
    <p:sldId id="472" r:id="rId21"/>
    <p:sldId id="473" r:id="rId22"/>
    <p:sldId id="474" r:id="rId23"/>
    <p:sldId id="508" r:id="rId24"/>
    <p:sldId id="479" r:id="rId25"/>
    <p:sldId id="475" r:id="rId26"/>
    <p:sldId id="476" r:id="rId27"/>
    <p:sldId id="480" r:id="rId28"/>
    <p:sldId id="481" r:id="rId29"/>
    <p:sldId id="482" r:id="rId30"/>
    <p:sldId id="483" r:id="rId31"/>
    <p:sldId id="484" r:id="rId32"/>
    <p:sldId id="485" r:id="rId33"/>
    <p:sldId id="477" r:id="rId34"/>
    <p:sldId id="486" r:id="rId35"/>
    <p:sldId id="487" r:id="rId36"/>
    <p:sldId id="488" r:id="rId37"/>
    <p:sldId id="478" r:id="rId38"/>
    <p:sldId id="489" r:id="rId39"/>
    <p:sldId id="490" r:id="rId40"/>
    <p:sldId id="465" r:id="rId41"/>
    <p:sldId id="495" r:id="rId42"/>
    <p:sldId id="497" r:id="rId43"/>
    <p:sldId id="491" r:id="rId44"/>
    <p:sldId id="492" r:id="rId45"/>
    <p:sldId id="496" r:id="rId46"/>
    <p:sldId id="498" r:id="rId47"/>
    <p:sldId id="513" r:id="rId48"/>
    <p:sldId id="515" r:id="rId49"/>
    <p:sldId id="516" r:id="rId50"/>
    <p:sldId id="518" r:id="rId51"/>
    <p:sldId id="543" r:id="rId52"/>
    <p:sldId id="514" r:id="rId53"/>
    <p:sldId id="501" r:id="rId54"/>
    <p:sldId id="499" r:id="rId55"/>
    <p:sldId id="500" r:id="rId56"/>
    <p:sldId id="502" r:id="rId57"/>
    <p:sldId id="503" r:id="rId58"/>
    <p:sldId id="493" r:id="rId59"/>
    <p:sldId id="506" r:id="rId60"/>
    <p:sldId id="504" r:id="rId61"/>
    <p:sldId id="505" r:id="rId62"/>
    <p:sldId id="507" r:id="rId63"/>
    <p:sldId id="519" r:id="rId64"/>
    <p:sldId id="520" r:id="rId65"/>
    <p:sldId id="521" r:id="rId66"/>
    <p:sldId id="522" r:id="rId67"/>
    <p:sldId id="523" r:id="rId68"/>
    <p:sldId id="524" r:id="rId69"/>
    <p:sldId id="525" r:id="rId70"/>
    <p:sldId id="526" r:id="rId71"/>
    <p:sldId id="527" r:id="rId72"/>
    <p:sldId id="528" r:id="rId73"/>
    <p:sldId id="529" r:id="rId74"/>
    <p:sldId id="530" r:id="rId75"/>
    <p:sldId id="531" r:id="rId76"/>
    <p:sldId id="532" r:id="rId77"/>
    <p:sldId id="533" r:id="rId78"/>
    <p:sldId id="534" r:id="rId79"/>
    <p:sldId id="535" r:id="rId80"/>
    <p:sldId id="536" r:id="rId81"/>
    <p:sldId id="537" r:id="rId82"/>
    <p:sldId id="538" r:id="rId83"/>
    <p:sldId id="539" r:id="rId84"/>
    <p:sldId id="540" r:id="rId85"/>
    <p:sldId id="541" r:id="rId86"/>
    <p:sldId id="542" r:id="rId87"/>
    <p:sldId id="349" r:id="rId88"/>
    <p:sldId id="512" r:id="rId89"/>
    <p:sldId id="431" r:id="rId90"/>
    <p:sldId id="392" r:id="rId91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DC9E"/>
    <a:srgbClr val="603A14"/>
    <a:srgbClr val="E85C0E"/>
    <a:srgbClr val="BAB398"/>
    <a:srgbClr val="ADA485"/>
    <a:srgbClr val="C6C0AA"/>
    <a:srgbClr val="663606"/>
    <a:srgbClr val="663106"/>
    <a:srgbClr val="FBEEDC"/>
    <a:srgbClr val="FBEEC9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273" autoAdjust="0"/>
    <p:restoredTop sz="94087" autoAdjust="0"/>
  </p:normalViewPr>
  <p:slideViewPr>
    <p:cSldViewPr>
      <p:cViewPr varScale="1">
        <p:scale>
          <a:sx n="85" d="100"/>
          <a:sy n="85" d="100"/>
        </p:scale>
        <p:origin x="-78" y="-144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208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>
        <p:scale>
          <a:sx n="100" d="100"/>
          <a:sy n="100" d="100"/>
        </p:scale>
        <p:origin x="954" y="-258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76" Type="http://schemas.openxmlformats.org/officeDocument/2006/relationships/slide" Target="slides/slide74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97" Type="http://schemas.openxmlformats.org/officeDocument/2006/relationships/tableStyles" Target="tableStyle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notesMaster" Target="notesMasters/notesMaster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87" Type="http://schemas.openxmlformats.org/officeDocument/2006/relationships/slide" Target="slides/slide85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90" Type="http://schemas.openxmlformats.org/officeDocument/2006/relationships/slide" Target="slides/slide88.xml"/><Relationship Id="rId95" Type="http://schemas.openxmlformats.org/officeDocument/2006/relationships/viewProps" Target="viewProp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93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slide" Target="slides/slide89.xml"/><Relationship Id="rId9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10/14/2015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10/14/2015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1515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76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3525727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85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3496480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9617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87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92770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08912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4990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1347497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30B8EC9-54F1-4A87-854D-1953FCF076C1}" type="slidenum">
              <a:rPr lang="en-US"/>
              <a:pPr/>
              <a:t>14</a:t>
            </a:fld>
            <a:r>
              <a:rPr lang="en-US" dirty="0"/>
              <a:t>##</a:t>
            </a:r>
          </a:p>
        </p:txBody>
      </p:sp>
      <p:sp>
        <p:nvSpPr>
          <p:cNvPr id="4464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64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8305666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389AB3D-9A8B-4687-9BC4-24CDAE87BF70}" type="slidenum">
              <a:rPr lang="en-US"/>
              <a:pPr/>
              <a:t>20</a:t>
            </a:fld>
            <a:r>
              <a:rPr lang="en-US" dirty="0"/>
              <a:t>##</a:t>
            </a:r>
          </a:p>
        </p:txBody>
      </p:sp>
      <p:sp>
        <p:nvSpPr>
          <p:cNvPr id="524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4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8095825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40413E1-0A9A-4AF6-9A3A-1D5C3C4F333C}" type="slidenum">
              <a:rPr lang="en-US"/>
              <a:pPr/>
              <a:t>21</a:t>
            </a:fld>
            <a:r>
              <a:rPr lang="en-US" dirty="0"/>
              <a:t>##</a:t>
            </a:r>
          </a:p>
        </p:txBody>
      </p:sp>
      <p:sp>
        <p:nvSpPr>
          <p:cNvPr id="581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16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9438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40413E1-0A9A-4AF6-9A3A-1D5C3C4F333C}" type="slidenum">
              <a:rPr lang="en-US"/>
              <a:pPr/>
              <a:t>22</a:t>
            </a:fld>
            <a:r>
              <a:rPr lang="en-US" dirty="0"/>
              <a:t>##</a:t>
            </a:r>
          </a:p>
        </p:txBody>
      </p:sp>
      <p:sp>
        <p:nvSpPr>
          <p:cNvPr id="581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16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4455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 All rights reserved. Unauthorized copying or re-distribution is strictly prohibited.*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229C710-25CF-4D01-B3F6-BF356FF42CE6}" type="slidenum">
              <a:rPr lang="en-US"/>
              <a:pPr/>
              <a:t>35</a:t>
            </a:fld>
            <a:r>
              <a:rPr lang="en-US" dirty="0"/>
              <a:t>##</a:t>
            </a:r>
          </a:p>
        </p:txBody>
      </p:sp>
      <p:sp>
        <p:nvSpPr>
          <p:cNvPr id="534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45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691668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 All rights reserved. Unauthorized copying or re-distribution is strictly prohibited.*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5F1E388-2289-42FE-9487-863858157005}" type="slidenum">
              <a:rPr lang="en-US"/>
              <a:pPr/>
              <a:t>37</a:t>
            </a:fld>
            <a:r>
              <a:rPr lang="en-US" dirty="0"/>
              <a:t>##</a:t>
            </a:r>
          </a:p>
        </p:txBody>
      </p:sp>
      <p:sp>
        <p:nvSpPr>
          <p:cNvPr id="5447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4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6612922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10174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9850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10/14/2015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61794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031311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39622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603A14"/>
                </a:solidFill>
              </a:rPr>
              <a:t>?</a:t>
            </a:r>
            <a:endParaRPr lang="en-US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7" name="Rectangle 16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 smtClean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972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10/14/2015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0230609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hyperlink" Target="http://softuni.org/" TargetMode="External"/><Relationship Id="rId4" Type="http://schemas.openxmlformats.org/officeDocument/2006/relationships/image" Target="../media/image8.png"/><Relationship Id="rId9" Type="http://schemas.openxmlformats.org/officeDocument/2006/relationships/hyperlink" Target="http://softuni.bg/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8.jpeg"/><Relationship Id="rId4" Type="http://schemas.openxmlformats.org/officeDocument/2006/relationships/image" Target="../media/image27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eg"/><Relationship Id="rId4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5.jpe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hyperlink" Target="http://docs.oracle.com/javase/8/docs/api/java/util/Formatter.html" TargetMode="Externa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8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3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hyperlink" Target="http://thumbs.imagekind.com/member/e0efd513-821a-48e3-862b-509421fc5dcb/uploadedartwork/650X650/f8cac265-11a0-4002-a577-61c6ca8ab4cc.jpg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7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hyperlink" Target="http://www.superhosting.bg/" TargetMode="External"/><Relationship Id="rId18" Type="http://schemas.openxmlformats.org/officeDocument/2006/relationships/hyperlink" Target="http://www.infragistics.com/" TargetMode="External"/><Relationship Id="rId3" Type="http://schemas.openxmlformats.org/officeDocument/2006/relationships/hyperlink" Target="http://www.luxoft.com/" TargetMode="External"/><Relationship Id="rId21" Type="http://schemas.openxmlformats.org/officeDocument/2006/relationships/image" Target="../media/image77.png"/><Relationship Id="rId7" Type="http://schemas.openxmlformats.org/officeDocument/2006/relationships/hyperlink" Target="http://komfo.com/" TargetMode="External"/><Relationship Id="rId12" Type="http://schemas.openxmlformats.org/officeDocument/2006/relationships/image" Target="../media/image73.png"/><Relationship Id="rId17" Type="http://schemas.openxmlformats.org/officeDocument/2006/relationships/hyperlink" Target="https://softuni.bg/courses/java-basics/" TargetMode="External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75.png"/><Relationship Id="rId20" Type="http://schemas.openxmlformats.org/officeDocument/2006/relationships/hyperlink" Target="http://netpeak.bg/" TargetMode="Externa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0.png"/><Relationship Id="rId11" Type="http://schemas.openxmlformats.org/officeDocument/2006/relationships/hyperlink" Target="http://www.softwaregroup-bg.com/" TargetMode="External"/><Relationship Id="rId5" Type="http://schemas.openxmlformats.org/officeDocument/2006/relationships/hyperlink" Target="http://xs-software.com/" TargetMode="External"/><Relationship Id="rId15" Type="http://schemas.openxmlformats.org/officeDocument/2006/relationships/hyperlink" Target="http://www.indeavr.com/" TargetMode="External"/><Relationship Id="rId23" Type="http://schemas.openxmlformats.org/officeDocument/2006/relationships/image" Target="../media/image78.png"/><Relationship Id="rId10" Type="http://schemas.openxmlformats.org/officeDocument/2006/relationships/image" Target="../media/image72.png"/><Relationship Id="rId19" Type="http://schemas.openxmlformats.org/officeDocument/2006/relationships/image" Target="../media/image76.png"/><Relationship Id="rId4" Type="http://schemas.openxmlformats.org/officeDocument/2006/relationships/image" Target="../media/image69.png"/><Relationship Id="rId9" Type="http://schemas.openxmlformats.org/officeDocument/2006/relationships/hyperlink" Target="http://smartit.bg/" TargetMode="External"/><Relationship Id="rId14" Type="http://schemas.openxmlformats.org/officeDocument/2006/relationships/image" Target="../media/image74.png"/><Relationship Id="rId22" Type="http://schemas.openxmlformats.org/officeDocument/2006/relationships/hyperlink" Target="http://www.milestonesys.com/" TargetMode="External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hyperlink" Target="http://creativecommons.org/licenses/by-nc-sa/3.0/deed.en_US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oftuni.bg/trainings/coursesinstances/details/2" TargetMode="External"/><Relationship Id="rId5" Type="http://schemas.openxmlformats.org/officeDocument/2006/relationships/hyperlink" Target="http://creativecommons.org/licenses/by-sa/4.0/" TargetMode="External"/><Relationship Id="rId4" Type="http://schemas.openxmlformats.org/officeDocument/2006/relationships/hyperlink" Target="http://www.introprogramming.info/intro-java-book/" TargetMode="External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jpeg"/><Relationship Id="rId13" Type="http://schemas.openxmlformats.org/officeDocument/2006/relationships/image" Target="../media/image82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8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80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433594" y="533400"/>
            <a:ext cx="8132718" cy="1476352"/>
          </a:xfrm>
        </p:spPr>
        <p:txBody>
          <a:bodyPr>
            <a:normAutofit/>
          </a:bodyPr>
          <a:lstStyle/>
          <a:p>
            <a:r>
              <a:rPr lang="en-US" dirty="0" smtClean="0"/>
              <a:t>Java Syntax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433594" y="1981200"/>
            <a:ext cx="8132718" cy="1793743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Data Types, Variables, Operators, Expressions, Statements, Console I/O, Conditional Statements</a:t>
            </a:r>
            <a:endParaRPr lang="en-US" dirty="0"/>
          </a:p>
        </p:txBody>
      </p:sp>
      <p:pic>
        <p:nvPicPr>
          <p:cNvPr id="102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983" y="29726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4" name="Picture 2" descr="D:\_WORK PROJECTS\Nakov\Presentation Slides Design\STORE\Software University Foundation Logo BG and ENG black WHITOUT background CMYK.png">
            <a:hlinkClick r:id="rId5" tooltip="Software University Foundation"/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33" t="-12099" r="-4044"/>
          <a:stretch/>
        </p:blipFill>
        <p:spPr bwMode="auto">
          <a:xfrm>
            <a:off x="825157" y="1887144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56012" y="4140042"/>
            <a:ext cx="7834099" cy="2108358"/>
          </a:xfrm>
          <a:prstGeom prst="rect">
            <a:avLst/>
          </a:prstGeom>
        </p:spPr>
      </p:pic>
      <p:pic>
        <p:nvPicPr>
          <p:cNvPr id="13" name="Picture 14" descr="http://th08.deviantart.net/fs71/200H/f/2013/053/9/a/java___application_icon_by_ravenbasix-d5vsr3d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34833">
            <a:off x="5006357" y="374702"/>
            <a:ext cx="1483305" cy="1483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343400"/>
            <a:ext cx="3187613" cy="525135"/>
          </a:xfrm>
        </p:spPr>
        <p:txBody>
          <a:bodyPr/>
          <a:lstStyle/>
          <a:p>
            <a:r>
              <a:rPr lang="en-US" dirty="0" smtClean="0"/>
              <a:t>SoftUni Team</a:t>
            </a:r>
            <a:endParaRPr lang="en-US" dirty="0"/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4813299"/>
            <a:ext cx="3187614" cy="444343"/>
          </a:xfrm>
        </p:spPr>
        <p:txBody>
          <a:bodyPr/>
          <a:lstStyle/>
          <a:p>
            <a:r>
              <a:rPr lang="en-US" dirty="0"/>
              <a:t>Technical </a:t>
            </a:r>
            <a:r>
              <a:rPr lang="en-US" dirty="0" smtClean="0"/>
              <a:t>Trainers</a:t>
            </a:r>
            <a:endParaRPr lang="en-US" dirty="0"/>
          </a:p>
        </p:txBody>
      </p:sp>
      <p:sp>
        <p:nvSpPr>
          <p:cNvPr id="18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257800"/>
            <a:ext cx="3187613" cy="363552"/>
          </a:xfrm>
        </p:spPr>
        <p:txBody>
          <a:bodyPr/>
          <a:lstStyle/>
          <a:p>
            <a:r>
              <a:rPr lang="en-US" dirty="0"/>
              <a:t>Software </a:t>
            </a:r>
            <a:r>
              <a:rPr lang="en-US" dirty="0" smtClean="0"/>
              <a:t>University</a:t>
            </a:r>
            <a:endParaRPr lang="en-US" dirty="0"/>
          </a:p>
        </p:txBody>
      </p:sp>
      <p:sp>
        <p:nvSpPr>
          <p:cNvPr id="19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598962"/>
            <a:ext cx="3187613" cy="331235"/>
          </a:xfrm>
        </p:spPr>
        <p:txBody>
          <a:bodyPr/>
          <a:lstStyle/>
          <a:p>
            <a:r>
              <a:rPr lang="en-US" dirty="0">
                <a:hlinkClick r:id="rId9"/>
              </a:rPr>
              <a:t>http://</a:t>
            </a:r>
            <a:r>
              <a:rPr lang="en-US" dirty="0" smtClean="0">
                <a:hlinkClick r:id="rId9"/>
              </a:rPr>
              <a:t>softuni.bg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10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Floating-Point </a:t>
            </a:r>
            <a:r>
              <a:rPr lang="en-US" dirty="0" smtClean="0"/>
              <a:t>Types – Examples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12814" y="1371600"/>
            <a:ext cx="10363198" cy="484748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float f = 0.33f;</a:t>
            </a:r>
          </a:p>
          <a:p>
            <a:pPr eaLnBrk="0" hangingPunct="0">
              <a:lnSpc>
                <a:spcPct val="11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d = 1.67;</a:t>
            </a:r>
          </a:p>
          <a:p>
            <a:pPr eaLnBrk="0" hangingPunct="0">
              <a:lnSpc>
                <a:spcPct val="11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sum = f + d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1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float fSum = f + d; // This will not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compile</a:t>
            </a:r>
          </a:p>
          <a:p>
            <a:pPr eaLnBrk="0" hangingPunct="0">
              <a:lnSpc>
                <a:spcPct val="11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infinity = 3.14 / 0;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System.out.println(f); // 0.33</a:t>
            </a:r>
          </a:p>
          <a:p>
            <a:pPr eaLnBrk="0" hangingPunct="0">
              <a:lnSpc>
                <a:spcPct val="11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System.out.println(d); // 1.67</a:t>
            </a:r>
          </a:p>
          <a:p>
            <a:pPr eaLnBrk="0" hangingPunct="0">
              <a:lnSpc>
                <a:spcPct val="11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System.out.println(sum); //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2.000000013113022</a:t>
            </a:r>
          </a:p>
          <a:p>
            <a:pPr eaLnBrk="0" hangingPunct="0">
              <a:lnSpc>
                <a:spcPct val="11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infinity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Infinity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6749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11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floating-point arithmetic sometime works incorrectly</a:t>
            </a:r>
          </a:p>
          <a:p>
            <a:pPr lvl="1"/>
            <a:r>
              <a:rPr lang="en-US" dirty="0" smtClean="0"/>
              <a:t>Don't use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float</a:t>
            </a:r>
            <a:r>
              <a:rPr lang="en-US" dirty="0" smtClean="0"/>
              <a:t> and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double</a:t>
            </a:r>
            <a:r>
              <a:rPr lang="en-US" dirty="0" smtClean="0"/>
              <a:t> for financial calculations!</a:t>
            </a:r>
          </a:p>
          <a:p>
            <a:r>
              <a:rPr lang="en-US" dirty="0" smtClean="0"/>
              <a:t>In Java use the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BigDecimal</a:t>
            </a:r>
            <a:r>
              <a:rPr lang="en-US" b="1" dirty="0" smtClean="0"/>
              <a:t> </a:t>
            </a:r>
            <a:r>
              <a:rPr lang="en-US" dirty="0" smtClean="0"/>
              <a:t>class for financial calculations: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 smtClean="0"/>
              <a:t>BigDecimal</a:t>
            </a:r>
            <a:endParaRPr lang="en-US" noProof="1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12814" y="3479155"/>
            <a:ext cx="10363198" cy="269304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import java.math.BigDecimal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BigDecimal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bigF = new BigDecimal("0.33");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BigDecimal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bigD = new BigDecimal("1.67");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BigDecimal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bigSum = bigF.add(bigD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System.out.println(bigSum); // 2.00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4195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55812" y="4068612"/>
            <a:ext cx="8077200" cy="1560290"/>
          </a:xfrm>
        </p:spPr>
        <p:txBody>
          <a:bodyPr/>
          <a:lstStyle/>
          <a:p>
            <a:pPr>
              <a:lnSpc>
                <a:spcPts val="5800"/>
              </a:lnSpc>
            </a:pPr>
            <a:r>
              <a:rPr lang="en-US" dirty="0" smtClean="0"/>
              <a:t>Floating-Point and </a:t>
            </a:r>
            <a:r>
              <a:rPr lang="en-US" noProof="1" smtClean="0"/>
              <a:t>BigDecimal</a:t>
            </a:r>
            <a:r>
              <a:rPr lang="en-US" dirty="0" smtClean="0"/>
              <a:t> Types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79612" y="5757966"/>
            <a:ext cx="8229600" cy="719034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61442" name="Picture 2" descr="Imagination.vg by sub.site.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3562" y="1143000"/>
            <a:ext cx="5981700" cy="26574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595755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13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1"/>
            <a:ext cx="11804822" cy="685800"/>
          </a:xfrm>
        </p:spPr>
        <p:txBody>
          <a:bodyPr>
            <a:normAutofit/>
          </a:bodyPr>
          <a:lstStyle/>
          <a:p>
            <a:r>
              <a:rPr lang="en-US" dirty="0" smtClean="0"/>
              <a:t>Boolean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Primitive Data Types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12814" y="1905000"/>
            <a:ext cx="10363198" cy="135421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boolean b = true;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System.out.println(b); // true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System.out.println(!b); // false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8624" y="3048000"/>
            <a:ext cx="4777788" cy="3197557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199716" y="3522584"/>
            <a:ext cx="11804822" cy="685800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Character</a:t>
            </a:r>
            <a:endParaRPr lang="en-US" dirty="0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922117" y="4392304"/>
            <a:ext cx="10363198" cy="180049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ch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'</a:t>
            </a:r>
            <a:r>
              <a:rPr lang="ru-RU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ю';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System.out.println(ch);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ch = '\u03A9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'; \\ </a:t>
            </a:r>
            <a:r>
              <a:rPr lang="el-GR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Ω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System.out.println(ch);</a:t>
            </a:r>
          </a:p>
        </p:txBody>
      </p:sp>
      <p:sp>
        <p:nvSpPr>
          <p:cNvPr id="9" name="AutoShape 6"/>
          <p:cNvSpPr>
            <a:spLocks noChangeArrowheads="1"/>
          </p:cNvSpPr>
          <p:nvPr/>
        </p:nvSpPr>
        <p:spPr bwMode="auto">
          <a:xfrm>
            <a:off x="7847012" y="1627496"/>
            <a:ext cx="3188579" cy="998592"/>
          </a:xfrm>
          <a:prstGeom prst="wedgeRoundRectCallout">
            <a:avLst>
              <a:gd name="adj1" fmla="val -42728"/>
              <a:gd name="adj2" fmla="val 10795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 smtClean="0">
                <a:solidFill>
                  <a:srgbClr val="FFFFFF"/>
                </a:solidFill>
              </a:rPr>
              <a:t>Enable Unicode in the Eclipse console</a:t>
            </a:r>
            <a:endParaRPr lang="bg-BG" sz="2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8615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357025" y="1047669"/>
            <a:ext cx="5632986" cy="1734697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Boolean and Character Types</a:t>
            </a:r>
            <a:endParaRPr lang="en-US" dirty="0"/>
          </a:p>
        </p:txBody>
      </p:sp>
      <p:pic>
        <p:nvPicPr>
          <p:cNvPr id="56324" name="Picture 4" descr="http://rds.yahoo.com/_ylt=A0WTefY9gApLzNsAoMKjzbkF/SIG=1342dk0vc/EXP=1259065789/**http%3A/www.flashbackj.com/red_giant/text_anarchy/images/rg_main_text_anarchy.jpg"/>
          <p:cNvPicPr>
            <a:picLocks noChangeAspect="1" noChangeArrowheads="1"/>
          </p:cNvPicPr>
          <p:nvPr/>
        </p:nvPicPr>
        <p:blipFill>
          <a:blip r:embed="rId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0212" y="3895436"/>
            <a:ext cx="6629400" cy="227676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076" name="Picture 4" descr="http://thefonts.com/M/AlphaGifs/GreekUni.gif"/>
          <p:cNvPicPr>
            <a:picLocks noChangeAspect="1" noChangeArrowheads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6212" y="1507253"/>
            <a:ext cx="2358710" cy="2167094"/>
          </a:xfrm>
          <a:prstGeom prst="roundRect">
            <a:avLst>
              <a:gd name="adj" fmla="val 3271"/>
            </a:avLst>
          </a:prstGeom>
          <a:solidFill>
            <a:srgbClr val="FFFFFF"/>
          </a:solidFill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HeroicExtremeLeftFacing">
              <a:rot lat="462730" lon="1462506" rev="21493022"/>
            </a:camera>
            <a:lightRig rig="threePt" dir="t">
              <a:rot lat="0" lon="0" rev="2700000"/>
            </a:lightRig>
          </a:scene3d>
          <a:sp3d>
            <a:bevelT w="63500" h="50800"/>
          </a:sp3d>
          <a:extLst/>
        </p:spPr>
      </p:pic>
      <p:sp>
        <p:nvSpPr>
          <p:cNvPr id="7" name="TextBox 6"/>
          <p:cNvSpPr txBox="1"/>
          <p:nvPr/>
        </p:nvSpPr>
        <p:spPr>
          <a:xfrm rot="20689231">
            <a:off x="9890142" y="4303215"/>
            <a:ext cx="157447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char</a:t>
            </a:r>
            <a:endParaRPr lang="en-US" sz="48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3357025" y="2862366"/>
            <a:ext cx="5632987" cy="719034"/>
          </a:xfrm>
          <a:prstGeom prst="rect">
            <a:avLst/>
          </a:prstGeom>
        </p:spPr>
        <p:txBody>
          <a:bodyPr vert="horz" wrap="square" lIns="36000" tIns="36000" rIns="36000" bIns="36000" rtlCol="0" anchor="t">
            <a:spAutoFit/>
          </a:bodyPr>
          <a:lstStyle>
            <a:lvl1pPr marL="0" indent="0" algn="ctr" defTabSz="1218987" rtl="0" eaLnBrk="1" latinLnBrk="0" hangingPunct="1">
              <a:lnSpc>
                <a:spcPct val="105000"/>
              </a:lnSpc>
              <a:spcBef>
                <a:spcPts val="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sz="4000" b="0" kern="1200" cap="none" spc="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09493" indent="0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None/>
              <a:defRPr sz="24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18987" indent="0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None/>
              <a:defRPr sz="21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28480" indent="0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None/>
              <a:defRPr sz="19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437972" indent="0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None/>
              <a:defRPr sz="19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3047466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656960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4266453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9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4875947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9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9" name="Picture 2" descr="Mastermind by Harri_1970.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810" y="1264132"/>
            <a:ext cx="2825215" cy="2059474"/>
          </a:xfrm>
          <a:prstGeom prst="roundRect">
            <a:avLst>
              <a:gd name="adj" fmla="val 11803"/>
            </a:avLst>
          </a:prstGeom>
          <a:ln>
            <a:noFill/>
          </a:ln>
          <a:effectLst>
            <a:softEdge rad="112500"/>
          </a:effectLst>
        </p:spPr>
      </p:pic>
      <p:sp>
        <p:nvSpPr>
          <p:cNvPr id="10" name="TextBox 9"/>
          <p:cNvSpPr txBox="1"/>
          <p:nvPr/>
        </p:nvSpPr>
        <p:spPr>
          <a:xfrm rot="445021">
            <a:off x="927766" y="5060540"/>
            <a:ext cx="167911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false</a:t>
            </a:r>
            <a:endParaRPr lang="en-US" sz="48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1" name="TextBox 10"/>
          <p:cNvSpPr txBox="1"/>
          <p:nvPr/>
        </p:nvSpPr>
        <p:spPr>
          <a:xfrm rot="21043126">
            <a:off x="1004134" y="3856465"/>
            <a:ext cx="152638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true</a:t>
            </a:r>
            <a:endParaRPr lang="en-US" sz="48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1364597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5191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String data type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Declared by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String</a:t>
            </a:r>
            <a:r>
              <a:rPr lang="en-US" dirty="0"/>
              <a:t> class</a:t>
            </a:r>
          </a:p>
          <a:p>
            <a:pPr lvl="1"/>
            <a:r>
              <a:rPr lang="en-US" dirty="0" smtClean="0"/>
              <a:t>Represents </a:t>
            </a:r>
            <a:r>
              <a:rPr lang="en-US" dirty="0"/>
              <a:t>a sequence of characters</a:t>
            </a:r>
          </a:p>
          <a:p>
            <a:pPr lvl="1"/>
            <a:r>
              <a:rPr lang="en-US" dirty="0" smtClean="0"/>
              <a:t>Has </a:t>
            </a:r>
            <a:r>
              <a:rPr lang="en-US" dirty="0"/>
              <a:t>a default value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null</a:t>
            </a:r>
            <a:r>
              <a:rPr lang="en-US" dirty="0"/>
              <a:t> (no value)</a:t>
            </a:r>
          </a:p>
          <a:p>
            <a:r>
              <a:rPr lang="en-US" dirty="0"/>
              <a:t>Strings are enclosed in quotes:</a:t>
            </a:r>
          </a:p>
          <a:p>
            <a:endParaRPr lang="en-US" dirty="0"/>
          </a:p>
          <a:p>
            <a:r>
              <a:rPr lang="en-US" dirty="0"/>
              <a:t>Strings can be </a:t>
            </a:r>
            <a:r>
              <a:rPr lang="en-US" dirty="0" smtClean="0"/>
              <a:t>concatenated</a:t>
            </a:r>
          </a:p>
          <a:p>
            <a:pPr lvl="1"/>
            <a:r>
              <a:rPr lang="en-US" dirty="0" smtClean="0"/>
              <a:t>Using the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+</a:t>
            </a:r>
            <a:r>
              <a:rPr lang="en-US" dirty="0" smtClean="0"/>
              <a:t> operator</a:t>
            </a:r>
            <a:endParaRPr lang="en-US" dirty="0"/>
          </a:p>
        </p:txBody>
      </p:sp>
      <p:sp>
        <p:nvSpPr>
          <p:cNvPr id="519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String Data Type</a:t>
            </a:r>
            <a:endParaRPr lang="bg-BG" dirty="0"/>
          </a:p>
        </p:txBody>
      </p:sp>
      <p:sp>
        <p:nvSpPr>
          <p:cNvPr id="519172" name="Rectangle 4"/>
          <p:cNvSpPr>
            <a:spLocks noChangeArrowheads="1"/>
          </p:cNvSpPr>
          <p:nvPr/>
        </p:nvSpPr>
        <p:spPr bwMode="auto">
          <a:xfrm>
            <a:off x="684213" y="4572000"/>
            <a:ext cx="6248400" cy="47622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 =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"Hello, Java";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7443413" y="1600200"/>
            <a:ext cx="3954860" cy="3915229"/>
            <a:chOff x="7443413" y="1600200"/>
            <a:chExt cx="3954860" cy="3915229"/>
          </a:xfrm>
        </p:grpSpPr>
        <p:cxnSp>
          <p:nvCxnSpPr>
            <p:cNvPr id="4" name="Straight Connector 3"/>
            <p:cNvCxnSpPr/>
            <p:nvPr/>
          </p:nvCxnSpPr>
          <p:spPr>
            <a:xfrm flipV="1">
              <a:off x="8055429" y="2959398"/>
              <a:ext cx="973670" cy="2556031"/>
            </a:xfrm>
            <a:prstGeom prst="line">
              <a:avLst/>
            </a:prstGeom>
            <a:ln w="38100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H="1" flipV="1">
              <a:off x="9063712" y="2988421"/>
              <a:ext cx="2334561" cy="1783125"/>
            </a:xfrm>
            <a:prstGeom prst="line">
              <a:avLst/>
            </a:prstGeom>
            <a:ln w="38100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43413" y="1600200"/>
              <a:ext cx="3932261" cy="2304488"/>
            </a:xfrm>
            <a:prstGeom prst="rect">
              <a:avLst/>
            </a:prstGeom>
            <a:ln w="38100"/>
          </p:spPr>
        </p:pic>
        <p:sp>
          <p:nvSpPr>
            <p:cNvPr id="20" name="TextBox 19"/>
            <p:cNvSpPr txBox="1"/>
            <p:nvPr/>
          </p:nvSpPr>
          <p:spPr>
            <a:xfrm rot="20877217">
              <a:off x="8874848" y="4253887"/>
              <a:ext cx="143340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glow rad="63500">
                      <a:schemeClr val="accent6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String</a:t>
              </a:r>
              <a:endParaRPr lang="en-US" sz="32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pic>
        <p:nvPicPr>
          <p:cNvPr id="28" name="Picture 2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754" y="5142369"/>
            <a:ext cx="5645974" cy="485547"/>
          </a:xfrm>
          <a:prstGeom prst="rect">
            <a:avLst/>
          </a:prstGeom>
          <a:scene3d>
            <a:camera prst="perspectiveContrastingRightFacing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38932283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51814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Concatenating </a:t>
            </a:r>
            <a:r>
              <a:rPr lang="en-US" dirty="0"/>
              <a:t>the </a:t>
            </a:r>
            <a:r>
              <a:rPr lang="en-US" dirty="0" smtClean="0"/>
              <a:t>names </a:t>
            </a:r>
            <a:r>
              <a:rPr lang="en-US" dirty="0"/>
              <a:t>of a person to </a:t>
            </a:r>
            <a:r>
              <a:rPr lang="en-US" dirty="0" smtClean="0"/>
              <a:t>obtain the full </a:t>
            </a:r>
            <a:r>
              <a:rPr lang="en-US" dirty="0"/>
              <a:t>name: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 smtClean="0"/>
          </a:p>
          <a:p>
            <a:pPr>
              <a:spcBef>
                <a:spcPts val="1200"/>
              </a:spcBef>
            </a:pPr>
            <a:r>
              <a:rPr lang="en-US" dirty="0" smtClean="0"/>
              <a:t>We can concatenate strings and numbers as well:</a:t>
            </a:r>
            <a:endParaRPr lang="bg-BG" dirty="0"/>
          </a:p>
        </p:txBody>
      </p:sp>
      <p:sp>
        <p:nvSpPr>
          <p:cNvPr id="518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Saying </a:t>
            </a:r>
            <a:r>
              <a:rPr lang="en-US" dirty="0" smtClean="0"/>
              <a:t>Hello – Example</a:t>
            </a:r>
            <a:endParaRPr lang="bg-BG" dirty="0"/>
          </a:p>
        </p:txBody>
      </p:sp>
      <p:sp>
        <p:nvSpPr>
          <p:cNvPr id="518148" name="Rectangle 4"/>
          <p:cNvSpPr>
            <a:spLocks noChangeArrowheads="1"/>
          </p:cNvSpPr>
          <p:nvPr/>
        </p:nvSpPr>
        <p:spPr bwMode="auto">
          <a:xfrm>
            <a:off x="760412" y="1965877"/>
            <a:ext cx="10668000" cy="252992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firstName = "Ivan";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lastName = "Ivanov";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System.out.println("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Hello,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+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firstName);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fullName = firstName + " " +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lastName;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System.out.println("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Your full name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is: " + fullName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760412" y="5486400"/>
            <a:ext cx="10668000" cy="90486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age = 21;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System.out.println("Hello, I am " + age + " years old");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084831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65412" y="1389200"/>
            <a:ext cx="4572000" cy="820600"/>
          </a:xfrm>
        </p:spPr>
        <p:txBody>
          <a:bodyPr/>
          <a:lstStyle/>
          <a:p>
            <a:r>
              <a:rPr lang="en-US" dirty="0" smtClean="0"/>
              <a:t>String Type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65412" y="2250279"/>
            <a:ext cx="4572000" cy="719034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6146" name="Picture 2" descr="http://rds.yahoo.com/_ylt=A0WTefWqgwpLa3UA4zejzbkF/SIG=12da60fkg/EXP=1259066666/**http%3A/www.sxc.hu/pic/m/f/fr/freedee/132971_newspaper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9012" y="3486151"/>
            <a:ext cx="5524500" cy="30003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TextBox 4"/>
          <p:cNvSpPr txBox="1"/>
          <p:nvPr/>
        </p:nvSpPr>
        <p:spPr>
          <a:xfrm rot="20689231">
            <a:off x="1193289" y="3973660"/>
            <a:ext cx="259045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string</a:t>
            </a:r>
            <a:endParaRPr lang="en-US" sz="66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88424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455683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066801"/>
            <a:ext cx="11804822" cy="5654676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Object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type</a:t>
            </a:r>
            <a:r>
              <a:rPr lang="en-US" dirty="0"/>
              <a:t>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Is declared by the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java.lang.Object</a:t>
            </a:r>
            <a:r>
              <a:rPr lang="en-US" dirty="0" smtClean="0"/>
              <a:t> class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/>
              <a:t>Is the </a:t>
            </a:r>
            <a:r>
              <a:rPr lang="en-US" dirty="0" smtClean="0"/>
              <a:t>base type </a:t>
            </a:r>
            <a:r>
              <a:rPr lang="en-US" dirty="0"/>
              <a:t>of all other types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Can </a:t>
            </a:r>
            <a:r>
              <a:rPr lang="en-US" dirty="0" smtClean="0"/>
              <a:t>hold values of any type</a:t>
            </a:r>
            <a:endParaRPr lang="bg-BG" dirty="0"/>
          </a:p>
        </p:txBody>
      </p:sp>
      <p:sp>
        <p:nvSpPr>
          <p:cNvPr id="4556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Object Type</a:t>
            </a:r>
            <a:endParaRPr lang="bg-BG" dirty="0"/>
          </a:p>
        </p:txBody>
      </p:sp>
      <p:sp>
        <p:nvSpPr>
          <p:cNvPr id="7" name="TextBox 6"/>
          <p:cNvSpPr txBox="1"/>
          <p:nvPr/>
        </p:nvSpPr>
        <p:spPr>
          <a:xfrm rot="346433">
            <a:off x="9113462" y="2250886"/>
            <a:ext cx="186942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Object</a:t>
            </a:r>
            <a:endParaRPr lang="en-US" sz="40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780058" y="3795532"/>
            <a:ext cx="10191154" cy="268381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object dataContainer = 5;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System.out.print("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The value of dataContainer is: ");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System.out.println(dataContainer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dataContainer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"Five";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System.out.print("The value of dataContainer is: ");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System.out.println(dataContainer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</p:txBody>
      </p:sp>
      <p:pic>
        <p:nvPicPr>
          <p:cNvPr id="10242" name="Picture 2" descr="http://icons.iconarchive.com/icons/iconshock/real-vista-data/256/objects-ic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5696" y="4185756"/>
            <a:ext cx="1901316" cy="1857704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249188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7212" y="2456001"/>
            <a:ext cx="3810000" cy="820600"/>
          </a:xfrm>
        </p:spPr>
        <p:txBody>
          <a:bodyPr/>
          <a:lstStyle/>
          <a:p>
            <a:r>
              <a:rPr lang="en-US" dirty="0" smtClean="0"/>
              <a:t>Objects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7212" y="3317080"/>
            <a:ext cx="3810000" cy="719034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5122" name="Picture 2" descr="http://images.iop.org/objects/physicsweb/world/22/6/35/image2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7212" y="819150"/>
            <a:ext cx="4762500" cy="52768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TextBox 4"/>
          <p:cNvSpPr txBox="1"/>
          <p:nvPr/>
        </p:nvSpPr>
        <p:spPr>
          <a:xfrm rot="775697">
            <a:off x="939895" y="4608509"/>
            <a:ext cx="186942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Object</a:t>
            </a:r>
            <a:endParaRPr lang="en-US" sz="40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74319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450850" indent="-450850">
              <a:lnSpc>
                <a:spcPct val="100000"/>
              </a:lnSpc>
              <a:spcBef>
                <a:spcPts val="400"/>
              </a:spcBef>
              <a:buFont typeface="+mj-lt"/>
              <a:buAutoNum type="arabicPeriod"/>
            </a:pPr>
            <a:r>
              <a:rPr lang="en-US" sz="3600" dirty="0"/>
              <a:t>Primitive Data </a:t>
            </a:r>
            <a:r>
              <a:rPr lang="en-US" sz="3600" dirty="0" smtClean="0"/>
              <a:t>Types</a:t>
            </a:r>
          </a:p>
          <a:p>
            <a:pPr marL="450850" indent="-450850">
              <a:lnSpc>
                <a:spcPct val="100000"/>
              </a:lnSpc>
              <a:spcBef>
                <a:spcPts val="400"/>
              </a:spcBef>
              <a:buFont typeface="+mj-lt"/>
              <a:buAutoNum type="arabicPeriod"/>
            </a:pPr>
            <a:r>
              <a:rPr lang="en-US" sz="3600" dirty="0" smtClean="0"/>
              <a:t>Variables</a:t>
            </a:r>
          </a:p>
          <a:p>
            <a:pPr marL="450850" indent="-450850">
              <a:lnSpc>
                <a:spcPct val="100000"/>
              </a:lnSpc>
              <a:spcBef>
                <a:spcPts val="400"/>
              </a:spcBef>
              <a:buFont typeface="+mj-lt"/>
              <a:buAutoNum type="arabicPeriod"/>
            </a:pPr>
            <a:r>
              <a:rPr lang="en-US" sz="3600" dirty="0" smtClean="0"/>
              <a:t>Operators and Expressions</a:t>
            </a:r>
          </a:p>
          <a:p>
            <a:pPr marL="450850" indent="-450850">
              <a:lnSpc>
                <a:spcPct val="100000"/>
              </a:lnSpc>
              <a:spcBef>
                <a:spcPts val="400"/>
              </a:spcBef>
              <a:buFont typeface="+mj-lt"/>
              <a:buAutoNum type="arabicPeriod"/>
            </a:pPr>
            <a:r>
              <a:rPr lang="en-US" sz="3600" dirty="0" smtClean="0"/>
              <a:t>Console-Based </a:t>
            </a:r>
            <a:r>
              <a:rPr lang="en-US" sz="3600" dirty="0"/>
              <a:t>Input and </a:t>
            </a:r>
            <a:r>
              <a:rPr lang="en-US" sz="3600" dirty="0" smtClean="0"/>
              <a:t>Output</a:t>
            </a:r>
          </a:p>
          <a:p>
            <a:pPr marL="450850" indent="-450850">
              <a:lnSpc>
                <a:spcPct val="100000"/>
              </a:lnSpc>
              <a:spcBef>
                <a:spcPts val="400"/>
              </a:spcBef>
              <a:buFont typeface="+mj-lt"/>
              <a:buAutoNum type="arabicPeriod"/>
            </a:pPr>
            <a:r>
              <a:rPr lang="en-US" sz="3600" dirty="0" smtClean="0"/>
              <a:t>Regex API</a:t>
            </a:r>
            <a:endParaRPr lang="en-US" sz="3600" dirty="0" smtClean="0"/>
          </a:p>
          <a:p>
            <a:pPr marL="450850" indent="-450850">
              <a:lnSpc>
                <a:spcPct val="100000"/>
              </a:lnSpc>
              <a:spcBef>
                <a:spcPts val="400"/>
              </a:spcBef>
              <a:buFont typeface="+mj-lt"/>
              <a:buAutoNum type="arabicPeriod"/>
            </a:pPr>
            <a:r>
              <a:rPr lang="en-US" sz="3600" dirty="0" smtClean="0"/>
              <a:t>Conditional </a:t>
            </a:r>
            <a:r>
              <a:rPr lang="en-US" sz="3600" dirty="0" smtClean="0"/>
              <a:t>Statements</a:t>
            </a:r>
          </a:p>
          <a:p>
            <a:pPr marL="450850" indent="-450850">
              <a:lnSpc>
                <a:spcPct val="100000"/>
              </a:lnSpc>
              <a:spcBef>
                <a:spcPts val="400"/>
              </a:spcBef>
              <a:buFont typeface="+mj-lt"/>
              <a:buAutoNum type="arabicPeriod"/>
            </a:pPr>
            <a:r>
              <a:rPr lang="en-US" sz="3600" dirty="0" smtClean="0"/>
              <a:t>Loops</a:t>
            </a:r>
          </a:p>
          <a:p>
            <a:pPr marL="450850" indent="-450850">
              <a:lnSpc>
                <a:spcPct val="100000"/>
              </a:lnSpc>
              <a:spcBef>
                <a:spcPts val="400"/>
              </a:spcBef>
              <a:buFont typeface="+mj-lt"/>
              <a:buAutoNum type="arabicPeriod"/>
            </a:pPr>
            <a:r>
              <a:rPr lang="en-US" sz="3600" dirty="0" smtClean="0"/>
              <a:t>Methods</a:t>
            </a:r>
            <a:endParaRPr lang="en-US" dirty="0"/>
          </a:p>
        </p:txBody>
      </p:sp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Table of Contents</a:t>
            </a:r>
            <a:endParaRPr lang="bg-BG" dirty="0"/>
          </a:p>
        </p:txBody>
      </p:sp>
      <p:pic>
        <p:nvPicPr>
          <p:cNvPr id="1026" name="Picture 2" descr="http://www.graphicsfuel.com/wp-content/uploads/2012/07/books-icon-51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3593" y="4004735"/>
            <a:ext cx="2368238" cy="2368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4" descr="http://th08.deviantart.net/fs71/200H/f/2013/053/9/a/java___application_icon_by_ravenbasix-d5vsr3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34833">
            <a:off x="6793205" y="1502099"/>
            <a:ext cx="2407867" cy="2407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C:\Users\Bi0GaMe\Downloads\IntelliJ-logo-square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7712" y="1412906"/>
            <a:ext cx="1895475" cy="1905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26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598613" y="2335518"/>
            <a:ext cx="8762999" cy="941082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/>
              <a:t>Variables, Identifiers, Literals</a:t>
            </a:r>
            <a:endParaRPr lang="bg-BG" dirty="0"/>
          </a:p>
        </p:txBody>
      </p:sp>
      <p:pic>
        <p:nvPicPr>
          <p:cNvPr id="40961" name="Picture 1" descr="C:\Temp\math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6012" y="3733800"/>
            <a:ext cx="3457724" cy="2405921"/>
          </a:xfrm>
          <a:prstGeom prst="roundRect">
            <a:avLst>
              <a:gd name="adj" fmla="val 37321"/>
            </a:avLst>
          </a:prstGeom>
          <a:ln>
            <a:noFill/>
          </a:ln>
          <a:effectLst>
            <a:softEdge rad="112500"/>
          </a:effectLst>
        </p:spPr>
      </p:pic>
      <p:grpSp>
        <p:nvGrpSpPr>
          <p:cNvPr id="4" name="Group 3"/>
          <p:cNvGrpSpPr/>
          <p:nvPr/>
        </p:nvGrpSpPr>
        <p:grpSpPr>
          <a:xfrm>
            <a:off x="836612" y="3474744"/>
            <a:ext cx="2285999" cy="2802863"/>
            <a:chOff x="7408481" y="1941065"/>
            <a:chExt cx="3432345" cy="3648159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08481" y="2696309"/>
              <a:ext cx="3432345" cy="2572735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 rot="20930895">
              <a:off x="8493194" y="2987046"/>
              <a:ext cx="616636" cy="7611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noProof="1" smtClean="0">
                  <a:solidFill>
                    <a:schemeClr val="accent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5</a:t>
              </a:r>
              <a:endParaRPr lang="en-US" sz="3200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 rot="21197121">
              <a:off x="9393167" y="4828091"/>
              <a:ext cx="1295368" cy="7611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noProof="1" smtClean="0">
                  <a:solidFill>
                    <a:schemeClr val="accent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int</a:t>
              </a:r>
              <a:endParaRPr lang="en-US" sz="3200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 rot="206799">
              <a:off x="7972408" y="1941065"/>
              <a:ext cx="2652831" cy="7611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noProof="1" smtClean="0">
                  <a:solidFill>
                    <a:schemeClr val="accent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counter</a:t>
              </a:r>
              <a:endParaRPr lang="en-US" sz="3200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  <p:sp>
        <p:nvSpPr>
          <p:cNvPr id="9" name="TextBox 8"/>
          <p:cNvSpPr txBox="1"/>
          <p:nvPr/>
        </p:nvSpPr>
        <p:spPr>
          <a:xfrm rot="664802">
            <a:off x="7657941" y="623872"/>
            <a:ext cx="17876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32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"</a:t>
            </a:r>
            <a:r>
              <a:rPr lang="en-US" sz="32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\uE52B</a:t>
            </a:r>
            <a:r>
              <a:rPr lang="bg-BG" sz="32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"</a:t>
            </a:r>
            <a:endParaRPr lang="en-US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0" name="TextBox 9"/>
          <p:cNvSpPr txBox="1"/>
          <p:nvPr/>
        </p:nvSpPr>
        <p:spPr>
          <a:xfrm rot="21293542">
            <a:off x="5881767" y="1397535"/>
            <a:ext cx="23150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"</a:t>
            </a:r>
            <a:r>
              <a:rPr lang="en-US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\</a:t>
            </a:r>
            <a:r>
              <a:rPr lang="en-US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t\r\n\r\n</a:t>
            </a:r>
            <a:r>
              <a:rPr lang="en-US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\r\n</a:t>
            </a:r>
            <a:r>
              <a:rPr lang="bg-BG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"</a:t>
            </a:r>
            <a:endParaRPr lang="en-US" sz="18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8412" y="3733800"/>
            <a:ext cx="3678188" cy="2439840"/>
          </a:xfrm>
          <a:prstGeom prst="roundRect">
            <a:avLst>
              <a:gd name="adj" fmla="val 37321"/>
            </a:avLst>
          </a:prstGeom>
          <a:ln>
            <a:noFill/>
          </a:ln>
          <a:effectLst>
            <a:softEdge rad="112500"/>
          </a:effectLst>
        </p:spPr>
      </p:pic>
      <p:sp>
        <p:nvSpPr>
          <p:cNvPr id="12" name="TextBox 11"/>
          <p:cNvSpPr txBox="1"/>
          <p:nvPr/>
        </p:nvSpPr>
        <p:spPr>
          <a:xfrm rot="20789620">
            <a:off x="4105806" y="903404"/>
            <a:ext cx="19399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6.02e+23</a:t>
            </a:r>
            <a:endParaRPr lang="en-US" sz="28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3" name="TextBox 12"/>
          <p:cNvSpPr txBox="1"/>
          <p:nvPr/>
        </p:nvSpPr>
        <p:spPr>
          <a:xfrm rot="20857977">
            <a:off x="1773724" y="1156667"/>
            <a:ext cx="9092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null</a:t>
            </a:r>
            <a:endParaRPr lang="en-US" sz="28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4" name="TextBox 13"/>
          <p:cNvSpPr txBox="1"/>
          <p:nvPr/>
        </p:nvSpPr>
        <p:spPr>
          <a:xfrm rot="21435733">
            <a:off x="760149" y="549631"/>
            <a:ext cx="9893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true</a:t>
            </a:r>
            <a:endParaRPr lang="en-US" sz="28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5" name="TextBox 14"/>
          <p:cNvSpPr txBox="1"/>
          <p:nvPr/>
        </p:nvSpPr>
        <p:spPr>
          <a:xfrm rot="392402">
            <a:off x="2623152" y="492432"/>
            <a:ext cx="10663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0xFE</a:t>
            </a:r>
            <a:endParaRPr lang="en-US" sz="28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400646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sp>
        <p:nvSpPr>
          <p:cNvPr id="460803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135245"/>
            <a:ext cx="11804822" cy="5570355"/>
          </a:xfrm>
        </p:spPr>
        <p:txBody>
          <a:bodyPr/>
          <a:lstStyle/>
          <a:p>
            <a:pPr>
              <a:lnSpc>
                <a:spcPct val="95000"/>
              </a:lnSpc>
              <a:spcBef>
                <a:spcPts val="1200"/>
              </a:spcBef>
            </a:pPr>
            <a:r>
              <a:rPr lang="en-US" dirty="0"/>
              <a:t>When declaring a variable we:</a:t>
            </a:r>
          </a:p>
          <a:p>
            <a:pPr lvl="1">
              <a:lnSpc>
                <a:spcPct val="95000"/>
              </a:lnSpc>
              <a:spcBef>
                <a:spcPts val="1200"/>
              </a:spcBef>
            </a:pPr>
            <a:r>
              <a:rPr lang="en-US" dirty="0"/>
              <a:t>Specify its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type</a:t>
            </a:r>
          </a:p>
          <a:p>
            <a:pPr lvl="1">
              <a:lnSpc>
                <a:spcPct val="95000"/>
              </a:lnSpc>
              <a:spcBef>
                <a:spcPts val="1200"/>
              </a:spcBef>
            </a:pPr>
            <a:r>
              <a:rPr lang="en-US" dirty="0"/>
              <a:t>Specify its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name </a:t>
            </a:r>
            <a:r>
              <a:rPr lang="en-US" dirty="0"/>
              <a:t>(called identifier)</a:t>
            </a:r>
          </a:p>
          <a:p>
            <a:pPr lvl="1">
              <a:lnSpc>
                <a:spcPct val="95000"/>
              </a:lnSpc>
              <a:spcBef>
                <a:spcPts val="1200"/>
              </a:spcBef>
            </a:pPr>
            <a:r>
              <a:rPr lang="en-US" dirty="0"/>
              <a:t>May give it an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initial value</a:t>
            </a:r>
          </a:p>
          <a:p>
            <a:pPr>
              <a:lnSpc>
                <a:spcPct val="95000"/>
              </a:lnSpc>
              <a:spcBef>
                <a:spcPts val="1200"/>
              </a:spcBef>
            </a:pPr>
            <a:r>
              <a:rPr lang="en-US" dirty="0"/>
              <a:t>The syntax is the following:</a:t>
            </a:r>
          </a:p>
          <a:p>
            <a:pPr>
              <a:lnSpc>
                <a:spcPct val="95000"/>
              </a:lnSpc>
              <a:spcBef>
                <a:spcPts val="0"/>
              </a:spcBef>
            </a:pPr>
            <a:endParaRPr lang="en-US" dirty="0"/>
          </a:p>
          <a:p>
            <a:pPr>
              <a:lnSpc>
                <a:spcPct val="95000"/>
              </a:lnSpc>
              <a:spcBef>
                <a:spcPts val="1200"/>
              </a:spcBef>
            </a:pPr>
            <a:r>
              <a:rPr lang="en-US" dirty="0" smtClean="0"/>
              <a:t>Example:</a:t>
            </a:r>
            <a:endParaRPr lang="en-US" dirty="0"/>
          </a:p>
        </p:txBody>
      </p:sp>
      <p:sp>
        <p:nvSpPr>
          <p:cNvPr id="4608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Declaring Variables</a:t>
            </a:r>
            <a:endParaRPr lang="bg-BG"/>
          </a:p>
        </p:txBody>
      </p:sp>
      <p:sp>
        <p:nvSpPr>
          <p:cNvPr id="460804" name="Rectangle 4"/>
          <p:cNvSpPr>
            <a:spLocks noChangeArrowheads="1"/>
          </p:cNvSpPr>
          <p:nvPr/>
        </p:nvSpPr>
        <p:spPr bwMode="auto">
          <a:xfrm>
            <a:off x="632910" y="4599047"/>
            <a:ext cx="10719302" cy="47622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&lt;data_type&gt; &lt;identifier&gt; [= &lt;initialization&gt;];</a:t>
            </a:r>
          </a:p>
        </p:txBody>
      </p:sp>
      <p:sp>
        <p:nvSpPr>
          <p:cNvPr id="460805" name="Rectangle 5"/>
          <p:cNvSpPr>
            <a:spLocks noChangeArrowheads="1"/>
          </p:cNvSpPr>
          <p:nvPr/>
        </p:nvSpPr>
        <p:spPr bwMode="auto">
          <a:xfrm>
            <a:off x="632910" y="5894447"/>
            <a:ext cx="10719302" cy="47622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height = 200;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7770813" y="1164588"/>
            <a:ext cx="2285999" cy="2950212"/>
            <a:chOff x="7408481" y="1887233"/>
            <a:chExt cx="3432345" cy="3839947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08481" y="2696309"/>
              <a:ext cx="3432345" cy="2572735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 rot="694811">
              <a:off x="8174821" y="3029381"/>
              <a:ext cx="1042648" cy="6008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noProof="1" smtClean="0">
                  <a:solidFill>
                    <a:schemeClr val="accent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200</a:t>
              </a:r>
              <a:endParaRPr lang="en-US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 rot="21197121">
              <a:off x="9502128" y="4966047"/>
              <a:ext cx="1295368" cy="7611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noProof="1" smtClean="0">
                  <a:solidFill>
                    <a:schemeClr val="accent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int</a:t>
              </a:r>
              <a:endParaRPr lang="en-US" sz="3200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 rot="21298662">
              <a:off x="7517621" y="1887233"/>
              <a:ext cx="2313465" cy="7611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noProof="1" smtClean="0">
                  <a:solidFill>
                    <a:schemeClr val="accent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height</a:t>
              </a:r>
              <a:endParaRPr lang="en-US" sz="3200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0449692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460803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135245"/>
            <a:ext cx="11804822" cy="557035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800" dirty="0" smtClean="0"/>
              <a:t>Variables in Java live inside their </a:t>
            </a:r>
            <a:r>
              <a:rPr lang="en-US" sz="38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3800" b="1" dirty="0" smtClean="0"/>
              <a:t> </a:t>
            </a:r>
            <a:r>
              <a:rPr lang="en-US" sz="38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r>
              <a:rPr lang="en-US" sz="3800" b="1" dirty="0" smtClean="0"/>
              <a:t> </a:t>
            </a:r>
            <a:r>
              <a:rPr lang="en-US" sz="3800" dirty="0" smtClean="0"/>
              <a:t>scope:</a:t>
            </a:r>
            <a:endParaRPr lang="en-US" sz="3600" b="1" dirty="0" smtClean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608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 Scope</a:t>
            </a:r>
            <a:endParaRPr lang="bg-BG" dirty="0"/>
          </a:p>
        </p:txBody>
      </p:sp>
      <p:sp>
        <p:nvSpPr>
          <p:cNvPr id="460804" name="Rectangle 4"/>
          <p:cNvSpPr>
            <a:spLocks noChangeArrowheads="1"/>
          </p:cNvSpPr>
          <p:nvPr/>
        </p:nvSpPr>
        <p:spPr bwMode="auto">
          <a:xfrm>
            <a:off x="709110" y="2093416"/>
            <a:ext cx="10719302" cy="415498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sum = 0;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(int i = 0; i &lt; 10; i++)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System.out.println(i);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sum += i;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int temp = 2*i;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System.out.println(sum); // sum will be printed here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System.out.println(i);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Error: i is out of scope here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System.out.println(temp);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Error: temp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 out of scope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here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0467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4864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Identifiers may consist of:</a:t>
            </a:r>
          </a:p>
          <a:p>
            <a:pPr lvl="1"/>
            <a:r>
              <a:rPr lang="en-US" dirty="0"/>
              <a:t>Letters (Unicode) </a:t>
            </a:r>
          </a:p>
          <a:p>
            <a:pPr lvl="1"/>
            <a:r>
              <a:rPr lang="en-US" dirty="0"/>
              <a:t>Digits [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dirty="0"/>
              <a:t>-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9</a:t>
            </a:r>
            <a:r>
              <a:rPr lang="en-US" dirty="0"/>
              <a:t>]</a:t>
            </a:r>
          </a:p>
          <a:p>
            <a:pPr lvl="1"/>
            <a:r>
              <a:rPr lang="en-US" dirty="0"/>
              <a:t>Underscore "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dirty="0"/>
              <a:t>"</a:t>
            </a:r>
          </a:p>
          <a:p>
            <a:r>
              <a:rPr lang="en-US" dirty="0" smtClean="0"/>
              <a:t>Examples: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count</a:t>
            </a:r>
            <a:r>
              <a:rPr lang="en-US" dirty="0" smtClean="0"/>
              <a:t>,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firstName</a:t>
            </a:r>
            <a:r>
              <a:rPr lang="en-US" dirty="0" smtClean="0"/>
              <a:t>,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Page</a:t>
            </a:r>
            <a:r>
              <a:rPr lang="en-US" dirty="0" smtClean="0"/>
              <a:t>, </a:t>
            </a:r>
            <a:r>
              <a:rPr lang="bg-BG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брояч</a:t>
            </a:r>
            <a:r>
              <a:rPr lang="en-US" dirty="0" smtClean="0"/>
              <a:t>, </a:t>
            </a:r>
            <a:r>
              <a:rPr lang="ja-JP" alt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计数器</a:t>
            </a:r>
            <a:endParaRPr lang="en-US" b="1" noProof="1" smtClean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 smtClean="0"/>
              <a:t>Identifiers</a:t>
            </a:r>
            <a:endParaRPr lang="en-US" dirty="0"/>
          </a:p>
          <a:p>
            <a:pPr lvl="1"/>
            <a:r>
              <a:rPr lang="en-US" dirty="0"/>
              <a:t>Can begin only with a letter or an underscore</a:t>
            </a:r>
          </a:p>
          <a:p>
            <a:pPr lvl="1"/>
            <a:r>
              <a:rPr lang="en-US" dirty="0"/>
              <a:t>Cannot be a </a:t>
            </a:r>
            <a:r>
              <a:rPr lang="en-US" dirty="0" smtClean="0"/>
              <a:t>Java keyword (like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dirty="0" smtClean="0"/>
              <a:t> or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dirty="0"/>
              <a:t>)</a:t>
            </a:r>
            <a:endParaRPr lang="en-US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864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Identifiers</a:t>
            </a:r>
            <a:endParaRPr lang="bg-BG"/>
          </a:p>
        </p:txBody>
      </p:sp>
      <p:pic>
        <p:nvPicPr>
          <p:cNvPr id="36868" name="Picture 4" descr="Old Fashioned Ampersand by Mykl Roventine.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9212" y="1143000"/>
            <a:ext cx="2914753" cy="21336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26780832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24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990600"/>
            <a:ext cx="11804822" cy="55703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Literals</a:t>
            </a:r>
            <a:r>
              <a:rPr lang="en-US" sz="3200" dirty="0"/>
              <a:t> </a:t>
            </a:r>
            <a:r>
              <a:rPr lang="en-US" sz="3200" dirty="0" smtClean="0"/>
              <a:t>are</a:t>
            </a:r>
            <a:r>
              <a:rPr lang="bg-BG" sz="3200" dirty="0" smtClean="0"/>
              <a:t> </a:t>
            </a:r>
            <a:r>
              <a:rPr lang="en-US" sz="3200" dirty="0" smtClean="0"/>
              <a:t>the representations </a:t>
            </a:r>
            <a:r>
              <a:rPr lang="en-US" sz="3200" dirty="0"/>
              <a:t>of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values in the source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code</a:t>
            </a:r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Literals in Java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36200" y="1754862"/>
            <a:ext cx="10930212" cy="469724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dec = 5; // decimal value 5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hex = 0xFE; // hexadecimal value FE -&gt; 254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bin = 0b11001; // binary value 11001 -&gt; 25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bigNum = 1_250_000; // decimal value 1250000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long num = 1234567890123456789L;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long hexNum = 0x7FFF_FFFF_FFFF_FFFFL;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boolean bool = true;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float floatNum = 1.25e+7f; // 12500000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doubleNum = 6.02e+23; // 602000000000000000000000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char newLine = '\n'; // Character &lt;new line&gt;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char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unicodeChar = '\u00F1'; // Character: ñ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long fourBytes = 0b11010010_01101001_10010100_10010010; // -764832622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str = "Hello,\nI\'m Java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.";</a:t>
            </a:r>
          </a:p>
        </p:txBody>
      </p:sp>
    </p:spTree>
    <p:extLst>
      <p:ext uri="{BB962C8B-B14F-4D97-AF65-F5344CB8AC3E}">
        <p14:creationId xmlns:p14="http://schemas.microsoft.com/office/powerpoint/2010/main" val="2377472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Each primitive type in Java has a corresponding wrapper:</a:t>
            </a:r>
          </a:p>
          <a:p>
            <a:pPr lvl="1"/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dirty="0" smtClean="0"/>
              <a:t>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java.lang.Integer</a:t>
            </a:r>
          </a:p>
          <a:p>
            <a:pPr lvl="1"/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double</a:t>
            </a:r>
            <a:r>
              <a:rPr lang="en-US" dirty="0" smtClean="0"/>
              <a:t>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java.lang.Double</a:t>
            </a:r>
          </a:p>
          <a:p>
            <a:pPr lvl="1"/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boolean</a:t>
            </a:r>
            <a:r>
              <a:rPr lang="en-US" dirty="0" smtClean="0">
                <a:sym typeface="Wingdings" panose="05000000000000000000" pitchFamily="2" charset="2"/>
              </a:rPr>
              <a:t> 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java.lang.Boolean</a:t>
            </a:r>
          </a:p>
          <a:p>
            <a:r>
              <a:rPr lang="en-US" dirty="0" smtClean="0"/>
              <a:t>Primitive wrappers can have a value or be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r>
              <a:rPr lang="en-US" dirty="0" smtClean="0"/>
              <a:t> (no value)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 smtClean="0"/>
              <a:t>Nullable</a:t>
            </a:r>
            <a:r>
              <a:rPr lang="en-US" dirty="0" smtClean="0"/>
              <a:t> Types: Integer, Long, Boolean, …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26600" y="4681073"/>
            <a:ext cx="10349412" cy="164352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Integer i = 5; // Integer value: 5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i + 1; // Integer value: 6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null; // No value (null)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i + 1; //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NullPointerException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12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36612" y="5181600"/>
            <a:ext cx="10568728" cy="914400"/>
          </a:xfrm>
        </p:spPr>
        <p:txBody>
          <a:bodyPr/>
          <a:lstStyle/>
          <a:p>
            <a:r>
              <a:rPr lang="en-US" dirty="0" smtClean="0"/>
              <a:t>Operators and Expressions in Java</a:t>
            </a:r>
            <a:endParaRPr lang="en-US" dirty="0"/>
          </a:p>
        </p:txBody>
      </p:sp>
      <p:pic>
        <p:nvPicPr>
          <p:cNvPr id="7" name="Picture 2" descr="http://www.sckcen.be/fusionweb/images/fusion18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8897" y="1676400"/>
            <a:ext cx="9690146" cy="3177832"/>
          </a:xfrm>
          <a:prstGeom prst="roundRect">
            <a:avLst>
              <a:gd name="adj" fmla="val 22441"/>
            </a:avLst>
          </a:prstGeom>
          <a:ln>
            <a:noFill/>
          </a:ln>
          <a:effectLst>
            <a:softEdge rad="112500"/>
          </a:effectLst>
        </p:spPr>
      </p:pic>
      <p:sp>
        <p:nvSpPr>
          <p:cNvPr id="8" name="TextBox 7"/>
          <p:cNvSpPr txBox="1"/>
          <p:nvPr/>
        </p:nvSpPr>
        <p:spPr>
          <a:xfrm rot="21427875">
            <a:off x="2814916" y="2512172"/>
            <a:ext cx="664957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int </a:t>
            </a:r>
            <a:r>
              <a:rPr lang="en-US" sz="44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bit = (n &amp; (1 &lt;&lt; p)) &gt;&gt; p</a:t>
            </a:r>
            <a:r>
              <a:rPr lang="en-US" sz="44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;</a:t>
            </a:r>
          </a:p>
          <a:p>
            <a:r>
              <a:rPr lang="en-US" sz="44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n = n &amp; (~(1&lt;&lt;p)) | (bit&lt;&lt;p);</a:t>
            </a:r>
            <a:endParaRPr lang="en-US" sz="36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50062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sp>
        <p:nvSpPr>
          <p:cNvPr id="49357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Operator </a:t>
            </a:r>
            <a:r>
              <a:rPr lang="en-US" dirty="0"/>
              <a:t>is an operation performed over data at runtime</a:t>
            </a:r>
            <a:endParaRPr lang="bg-BG" dirty="0"/>
          </a:p>
          <a:p>
            <a:pPr lvl="1"/>
            <a:r>
              <a:rPr lang="en-US" dirty="0"/>
              <a:t>Takes one or more arguments (operands)</a:t>
            </a:r>
          </a:p>
          <a:p>
            <a:pPr lvl="1"/>
            <a:r>
              <a:rPr lang="en-US" dirty="0"/>
              <a:t>Produces a new </a:t>
            </a:r>
            <a:r>
              <a:rPr lang="en-US" dirty="0" smtClean="0"/>
              <a:t>value</a:t>
            </a:r>
          </a:p>
          <a:p>
            <a:pPr lvl="1"/>
            <a:r>
              <a:rPr lang="en-US" dirty="0" smtClean="0"/>
              <a:t>Example of operators: </a:t>
            </a:r>
          </a:p>
          <a:p>
            <a:r>
              <a:rPr lang="en-US" dirty="0" smtClean="0"/>
              <a:t>Operators </a:t>
            </a:r>
            <a:r>
              <a:rPr lang="en-US" dirty="0"/>
              <a:t>have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precedence</a:t>
            </a:r>
          </a:p>
          <a:p>
            <a:pPr lvl="1"/>
            <a:r>
              <a:rPr lang="en-US" dirty="0"/>
              <a:t>Precedence defines which will be evaluated first</a:t>
            </a:r>
          </a:p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Expressions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smtClean="0"/>
              <a:t>are sequences of operators and operands that are evaluated </a:t>
            </a:r>
            <a:r>
              <a:rPr lang="en-US" dirty="0"/>
              <a:t>to a single </a:t>
            </a:r>
            <a:r>
              <a:rPr lang="en-US" dirty="0" smtClean="0"/>
              <a:t>value, e.g.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(a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b)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935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an Operator</a:t>
            </a:r>
            <a:r>
              <a:rPr lang="bg-BG" dirty="0"/>
              <a:t>?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4934900" y="3257905"/>
            <a:ext cx="24480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 = b + c;</a:t>
            </a:r>
            <a:endParaRPr lang="it-IT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AutoShape 6"/>
          <p:cNvSpPr>
            <a:spLocks noChangeArrowheads="1"/>
          </p:cNvSpPr>
          <p:nvPr/>
        </p:nvSpPr>
        <p:spPr bwMode="auto">
          <a:xfrm>
            <a:off x="6414656" y="2646363"/>
            <a:ext cx="2275200" cy="678393"/>
          </a:xfrm>
          <a:prstGeom prst="wedgeRoundRectCallout">
            <a:avLst>
              <a:gd name="adj1" fmla="val -59512"/>
              <a:gd name="adj2" fmla="val 5669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 smtClean="0">
                <a:solidFill>
                  <a:srgbClr val="FFFFFF"/>
                </a:solidFill>
              </a:rPr>
              <a:t>Operator "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lang="en-US" sz="2800" dirty="0" smtClean="0">
                <a:solidFill>
                  <a:srgbClr val="FFFFFF"/>
                </a:solidFill>
              </a:rPr>
              <a:t>"</a:t>
            </a:r>
            <a:endParaRPr lang="en-US" sz="2800" noProof="1">
              <a:solidFill>
                <a:srgbClr val="FFFFFF"/>
              </a:solidFill>
            </a:endParaRPr>
          </a:p>
        </p:txBody>
      </p:sp>
      <p:sp>
        <p:nvSpPr>
          <p:cNvPr id="7" name="AutoShape 6"/>
          <p:cNvSpPr>
            <a:spLocks noChangeArrowheads="1"/>
          </p:cNvSpPr>
          <p:nvPr/>
        </p:nvSpPr>
        <p:spPr bwMode="auto">
          <a:xfrm>
            <a:off x="5979212" y="3693066"/>
            <a:ext cx="2275200" cy="678393"/>
          </a:xfrm>
          <a:prstGeom prst="wedgeRoundRectCallout">
            <a:avLst>
              <a:gd name="adj1" fmla="val -67084"/>
              <a:gd name="adj2" fmla="val -6247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 smtClean="0">
                <a:solidFill>
                  <a:srgbClr val="FFFFFF"/>
                </a:solidFill>
              </a:rPr>
              <a:t>Operator "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 smtClean="0">
                <a:solidFill>
                  <a:srgbClr val="FFFFFF"/>
                </a:solidFill>
              </a:rPr>
              <a:t>"</a:t>
            </a:r>
            <a:endParaRPr lang="en-US" sz="2800" noProof="1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645355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graphicFrame>
        <p:nvGraphicFramePr>
          <p:cNvPr id="5" name="Group 13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33257483"/>
              </p:ext>
            </p:extLst>
          </p:nvPr>
        </p:nvGraphicFramePr>
        <p:xfrm>
          <a:off x="836612" y="1569720"/>
          <a:ext cx="10512428" cy="4526280"/>
        </p:xfrm>
        <a:graphic>
          <a:graphicData uri="http://schemas.openxmlformats.org/drawingml/2006/table">
            <a:tbl>
              <a:tblPr/>
              <a:tblGrid>
                <a:gridCol w="4233303"/>
                <a:gridCol w="6279125"/>
              </a:tblGrid>
              <a:tr h="64312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3200" b="1" kern="1200" dirty="0" smtClean="0"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Category</a:t>
                      </a:r>
                    </a:p>
                  </a:txBody>
                  <a:tcPr marL="132673" marR="132673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3200" b="1" kern="1200" dirty="0" smtClean="0"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Operators</a:t>
                      </a:r>
                    </a:p>
                  </a:txBody>
                  <a:tcPr marL="132673" marR="132673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</a:tr>
              <a:tr h="3683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Arithmetic</a:t>
                      </a:r>
                    </a:p>
                  </a:txBody>
                  <a:tcPr marL="132673" marR="132673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bg-BG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+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</a:t>
                      </a:r>
                      <a:r>
                        <a:rPr kumimoji="0" lang="bg-BG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-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</a:t>
                      </a:r>
                      <a:r>
                        <a:rPr kumimoji="0" lang="bg-BG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*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</a:t>
                      </a:r>
                      <a:r>
                        <a:rPr kumimoji="0" lang="bg-BG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/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bg-BG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%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bg-BG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++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bg-BG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--</a:t>
                      </a:r>
                      <a:endParaRPr kumimoji="0" lang="en-US" sz="2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2">
                            <a:lumMod val="7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2673" marR="132673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83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Logical</a:t>
                      </a:r>
                      <a:endParaRPr kumimoji="0" lang="bg-BG" sz="2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2673" marR="132673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bg-BG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&amp;&amp;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</a:t>
                      </a:r>
                      <a:r>
                        <a:rPr kumimoji="0" lang="bg-BG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||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^ !</a:t>
                      </a:r>
                      <a:endParaRPr kumimoji="0" lang="en-US" sz="2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2">
                            <a:lumMod val="7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2673" marR="132673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9053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Binary</a:t>
                      </a:r>
                      <a:endParaRPr kumimoji="0" lang="bg-BG" sz="2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2673" marR="132673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bg-BG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&amp;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</a:t>
                      </a:r>
                      <a:r>
                        <a:rPr kumimoji="0" lang="bg-BG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|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</a:t>
                      </a:r>
                      <a:r>
                        <a:rPr kumimoji="0" lang="bg-BG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^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</a:t>
                      </a:r>
                      <a:r>
                        <a:rPr kumimoji="0" lang="bg-BG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~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</a:t>
                      </a:r>
                      <a:r>
                        <a:rPr kumimoji="0" lang="bg-BG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&lt;&lt;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</a:t>
                      </a:r>
                      <a:r>
                        <a:rPr kumimoji="0" lang="bg-BG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&gt;&gt;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&gt;&gt;&gt;</a:t>
                      </a:r>
                      <a:endParaRPr kumimoji="0" lang="en-US" sz="2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2">
                            <a:lumMod val="7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2673" marR="132673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9053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Comparison</a:t>
                      </a:r>
                      <a:endParaRPr kumimoji="0" lang="bg-BG" sz="2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2673" marR="132673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bg-BG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==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</a:t>
                      </a:r>
                      <a:r>
                        <a:rPr kumimoji="0" lang="bg-BG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!=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</a:t>
                      </a:r>
                      <a:r>
                        <a:rPr kumimoji="0" lang="bg-BG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&lt;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</a:t>
                      </a:r>
                      <a:r>
                        <a:rPr kumimoji="0" lang="bg-BG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&gt;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</a:t>
                      </a:r>
                      <a:r>
                        <a:rPr kumimoji="0" lang="bg-BG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&lt;=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</a:t>
                      </a:r>
                      <a:r>
                        <a:rPr kumimoji="0" lang="bg-BG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&gt;=</a:t>
                      </a:r>
                      <a:endParaRPr kumimoji="0" lang="en-US" sz="2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2">
                            <a:lumMod val="7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2673" marR="132673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9686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Assignment</a:t>
                      </a:r>
                      <a:endParaRPr kumimoji="0" lang="bg-BG" sz="2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2673" marR="132673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bg-BG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=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</a:t>
                      </a:r>
                      <a:r>
                        <a:rPr kumimoji="0" lang="bg-BG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+=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</a:t>
                      </a:r>
                      <a:r>
                        <a:rPr kumimoji="0" lang="bg-BG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-=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</a:t>
                      </a:r>
                      <a:r>
                        <a:rPr kumimoji="0" lang="bg-BG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*=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</a:t>
                      </a:r>
                      <a:r>
                        <a:rPr kumimoji="0" lang="bg-BG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/=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</a:t>
                      </a:r>
                      <a:r>
                        <a:rPr kumimoji="0" lang="bg-BG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%=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</a:t>
                      </a:r>
                      <a:r>
                        <a:rPr kumimoji="0" lang="bg-BG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&amp;=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</a:t>
                      </a:r>
                      <a:r>
                        <a:rPr kumimoji="0" lang="bg-BG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|=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</a:t>
                      </a:r>
                      <a:r>
                        <a:rPr kumimoji="0" lang="bg-BG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^=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</a:t>
                      </a:r>
                      <a:r>
                        <a:rPr kumimoji="0" lang="bg-BG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&lt;&lt;=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</a:t>
                      </a:r>
                      <a:r>
                        <a:rPr kumimoji="0" lang="bg-BG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&gt;&gt;=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</a:t>
                      </a:r>
                      <a:r>
                        <a:rPr kumimoji="0" lang="bg-BG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&gt;&gt;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&gt;</a:t>
                      </a:r>
                      <a:r>
                        <a:rPr kumimoji="0" lang="bg-BG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=</a:t>
                      </a:r>
                      <a:endParaRPr kumimoji="0" lang="en-US" sz="2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2">
                            <a:lumMod val="7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2673" marR="132673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606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String concatenation</a:t>
                      </a:r>
                      <a:endParaRPr kumimoji="0" lang="bg-BG" sz="2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2673" marR="132673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bg-BG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+</a:t>
                      </a:r>
                      <a:endParaRPr kumimoji="0" lang="en-US" sz="2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2">
                            <a:lumMod val="7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2673" marR="132673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606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Other</a:t>
                      </a:r>
                    </a:p>
                  </a:txBody>
                  <a:tcPr marL="132673" marR="132673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1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instanceof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. [] () ?: new</a:t>
                      </a:r>
                      <a:endParaRPr kumimoji="0" lang="en-US" sz="2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2">
                            <a:lumMod val="7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2673" marR="132673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Operators in Java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34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  <p:graphicFrame>
        <p:nvGraphicFramePr>
          <p:cNvPr id="5" name="Group 13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65273235"/>
              </p:ext>
            </p:extLst>
          </p:nvPr>
        </p:nvGraphicFramePr>
        <p:xfrm>
          <a:off x="757238" y="1150939"/>
          <a:ext cx="10671174" cy="5233416"/>
        </p:xfrm>
        <a:graphic>
          <a:graphicData uri="http://schemas.openxmlformats.org/drawingml/2006/table">
            <a:tbl>
              <a:tblPr/>
              <a:tblGrid>
                <a:gridCol w="2440259"/>
                <a:gridCol w="8230915"/>
              </a:tblGrid>
              <a:tr h="5442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3200" b="1" kern="1200" dirty="0" smtClean="0"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Precedence</a:t>
                      </a:r>
                    </a:p>
                  </a:txBody>
                  <a:tcPr marL="135827" marR="135827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3200" b="1" kern="1200" dirty="0" smtClean="0"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Operators</a:t>
                      </a:r>
                    </a:p>
                  </a:txBody>
                  <a:tcPr marL="135827" marR="135827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</a:tr>
              <a:tr h="455322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6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Highest</a:t>
                      </a:r>
                    </a:p>
                  </a:txBody>
                  <a:tcPr marL="135827" marR="135827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2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() [] .</a:t>
                      </a:r>
                    </a:p>
                  </a:txBody>
                  <a:tcPr marL="135827" marR="135827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5322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6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5827" marR="135827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2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++</a:t>
                      </a:r>
                      <a:r>
                        <a:rPr kumimoji="1" lang="en-US" sz="2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 </a:t>
                      </a:r>
                      <a:r>
                        <a:rPr kumimoji="1" lang="en-US" sz="2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--</a:t>
                      </a:r>
                      <a:r>
                        <a:rPr kumimoji="0" lang="en-US" sz="26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(postfix)</a:t>
                      </a:r>
                      <a:r>
                        <a:rPr kumimoji="1" lang="en-US" sz="2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 </a:t>
                      </a:r>
                      <a:r>
                        <a:rPr kumimoji="1" lang="en-US" sz="2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new</a:t>
                      </a:r>
                      <a:r>
                        <a:rPr kumimoji="1" lang="en-US" sz="2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 </a:t>
                      </a:r>
                      <a:r>
                        <a:rPr kumimoji="1" lang="en-US" sz="2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typeof</a:t>
                      </a:r>
                    </a:p>
                  </a:txBody>
                  <a:tcPr marL="135827" marR="135827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5322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bg-BG" sz="26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5827" marR="135827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++</a:t>
                      </a:r>
                      <a:r>
                        <a:rPr kumimoji="1" lang="en-US" sz="2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 </a:t>
                      </a:r>
                      <a:r>
                        <a:rPr kumimoji="1" lang="en-US" sz="2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--</a:t>
                      </a:r>
                      <a:r>
                        <a:rPr kumimoji="0" lang="en-US" sz="26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(prefix)</a:t>
                      </a:r>
                      <a:r>
                        <a:rPr kumimoji="1" lang="en-US" sz="2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 </a:t>
                      </a:r>
                      <a:r>
                        <a:rPr kumimoji="1" lang="en-US" sz="2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+</a:t>
                      </a:r>
                      <a:r>
                        <a:rPr kumimoji="1" lang="en-US" sz="2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 </a:t>
                      </a:r>
                      <a:r>
                        <a:rPr kumimoji="1" lang="en-US" sz="2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-</a:t>
                      </a:r>
                      <a:r>
                        <a:rPr kumimoji="0" lang="en-US" sz="26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(unary)</a:t>
                      </a:r>
                      <a:r>
                        <a:rPr kumimoji="1" lang="en-US" sz="2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 </a:t>
                      </a:r>
                      <a:r>
                        <a:rPr kumimoji="1" lang="en-US" sz="2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! ~</a:t>
                      </a:r>
                    </a:p>
                  </a:txBody>
                  <a:tcPr marL="135827" marR="135827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5322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bg-BG" sz="26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5827" marR="135827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* / %</a:t>
                      </a:r>
                    </a:p>
                  </a:txBody>
                  <a:tcPr marL="135827" marR="135827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5322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bg-BG" sz="26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5827" marR="135827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+ -</a:t>
                      </a:r>
                    </a:p>
                  </a:txBody>
                  <a:tcPr marL="135827" marR="135827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5322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bg-BG" sz="26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5827" marR="135827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&lt;&lt; &gt;&gt; &gt;&gt;&gt;</a:t>
                      </a:r>
                    </a:p>
                  </a:txBody>
                  <a:tcPr marL="135827" marR="135827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5322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bg-BG" sz="26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5827" marR="135827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&lt; &gt; &lt;= &gt;=</a:t>
                      </a:r>
                    </a:p>
                  </a:txBody>
                  <a:tcPr marL="135827" marR="135827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5322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6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5827" marR="135827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== != </a:t>
                      </a:r>
                    </a:p>
                  </a:txBody>
                  <a:tcPr marL="135827" marR="135827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5322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6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5827" marR="135827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&amp;</a:t>
                      </a:r>
                    </a:p>
                  </a:txBody>
                  <a:tcPr marL="135827" marR="135827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5322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6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Lower</a:t>
                      </a:r>
                    </a:p>
                  </a:txBody>
                  <a:tcPr marL="135827" marR="135827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^</a:t>
                      </a:r>
                    </a:p>
                  </a:txBody>
                  <a:tcPr marL="135827" marR="135827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Operators Precedence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8412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5321118"/>
            <a:ext cx="8938472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 smtClean="0"/>
              <a:t>Primitive </a:t>
            </a:r>
            <a:r>
              <a:rPr lang="en-US" dirty="0"/>
              <a:t>Data </a:t>
            </a:r>
            <a:r>
              <a:rPr lang="en-US" dirty="0" smtClean="0"/>
              <a:t>Types in Java</a:t>
            </a:r>
            <a:endParaRPr lang="en-US" dirty="0"/>
          </a:p>
        </p:txBody>
      </p:sp>
      <p:pic>
        <p:nvPicPr>
          <p:cNvPr id="5" name="Picture 2" descr="http://rds.yahoo.com/_ylt=A0WTb_4YeQpLi1UAAJqjzbkF/SIG=123oh4419/EXP=1259063960/**http%3A/www.usernomics.com/images/site/data2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4011" y="2112632"/>
            <a:ext cx="3380757" cy="253556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2" descr="C:\Trash\binary-data-abstract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8128" y="2068394"/>
            <a:ext cx="5054884" cy="257028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14" descr="http://th08.deviantart.net/fs71/200H/f/2013/053/9/a/java___application_icon_by_ravenbasix-d5vsr3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34833">
            <a:off x="5021223" y="1098035"/>
            <a:ext cx="2603576" cy="2603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9799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5181600"/>
            <a:ext cx="11804822" cy="1463676"/>
          </a:xfrm>
        </p:spPr>
        <p:txBody>
          <a:bodyPr>
            <a:normAutofit/>
          </a:bodyPr>
          <a:lstStyle/>
          <a:p>
            <a:pPr lvl="0">
              <a:tabLst>
                <a:tab pos="282575" algn="l"/>
              </a:tabLst>
            </a:pPr>
            <a:r>
              <a:rPr lang="en-US" dirty="0"/>
              <a:t>Parenthesis operator always has </a:t>
            </a:r>
            <a:r>
              <a:rPr lang="en-US" dirty="0" smtClean="0"/>
              <a:t>the highest </a:t>
            </a:r>
            <a:r>
              <a:rPr lang="en-US" dirty="0"/>
              <a:t>precedence</a:t>
            </a:r>
          </a:p>
          <a:p>
            <a:pPr lvl="0" fontAlgn="base">
              <a:tabLst>
                <a:tab pos="282575" algn="l"/>
              </a:tabLst>
              <a:defRPr/>
            </a:pPr>
            <a:r>
              <a:rPr lang="en-US" dirty="0"/>
              <a:t>Note: prefer using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parentheses</a:t>
            </a:r>
            <a:r>
              <a:rPr lang="en-US" dirty="0" smtClean="0"/>
              <a:t> to avoid ambiguity</a:t>
            </a:r>
            <a:endParaRPr lang="en-US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Operators Precedence (2)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630406"/>
              </p:ext>
            </p:extLst>
          </p:nvPr>
        </p:nvGraphicFramePr>
        <p:xfrm>
          <a:off x="693070" y="1295400"/>
          <a:ext cx="10735342" cy="3518346"/>
        </p:xfrm>
        <a:graphic>
          <a:graphicData uri="http://schemas.openxmlformats.org/drawingml/2006/table">
            <a:tbl>
              <a:tblPr/>
              <a:tblGrid>
                <a:gridCol w="3088481"/>
                <a:gridCol w="7646861"/>
              </a:tblGrid>
              <a:tr h="64312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3200" b="1" u="none" kern="1200" dirty="0" smtClean="0"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Precedence</a:t>
                      </a:r>
                    </a:p>
                  </a:txBody>
                  <a:tcPr marL="135827" marR="135827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3200" b="1" u="none" kern="1200" dirty="0" smtClean="0"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Operators</a:t>
                      </a:r>
                    </a:p>
                  </a:txBody>
                  <a:tcPr marL="135827" marR="135827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</a:tr>
              <a:tr h="3683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6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Higher</a:t>
                      </a:r>
                    </a:p>
                  </a:txBody>
                  <a:tcPr marL="135827" marR="135827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|</a:t>
                      </a:r>
                    </a:p>
                  </a:txBody>
                  <a:tcPr marL="135827" marR="135827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83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bg-BG" sz="26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5827" marR="135827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&amp;&amp;</a:t>
                      </a:r>
                    </a:p>
                  </a:txBody>
                  <a:tcPr marL="135827" marR="135827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9053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bg-BG" sz="26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5827" marR="135827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||</a:t>
                      </a:r>
                    </a:p>
                  </a:txBody>
                  <a:tcPr marL="135827" marR="135827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9053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bg-BG" sz="26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5827" marR="135827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?:</a:t>
                      </a:r>
                    </a:p>
                  </a:txBody>
                  <a:tcPr marL="135827" marR="135827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9053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bg-BG" sz="26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5827" marR="135827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2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= *= /= %= += -= &lt;&lt;= &gt;&gt;= &gt;&gt;&gt;= &amp;= ^= |=</a:t>
                      </a:r>
                    </a:p>
                  </a:txBody>
                  <a:tcPr marL="135827" marR="135827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9686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6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Lowest</a:t>
                      </a:r>
                      <a:endParaRPr kumimoji="0" lang="bg-BG" sz="26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5827" marR="135827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,</a:t>
                      </a:r>
                    </a:p>
                  </a:txBody>
                  <a:tcPr marL="135827" marR="135827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75583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  <p:sp>
        <p:nvSpPr>
          <p:cNvPr id="52838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Expressions</a:t>
            </a:r>
            <a:r>
              <a:rPr lang="en-US" dirty="0" smtClean="0"/>
              <a:t> are sequences </a:t>
            </a:r>
            <a:r>
              <a:rPr lang="en-US" dirty="0"/>
              <a:t>of operators, literals and variables that </a:t>
            </a:r>
            <a:r>
              <a:rPr lang="en-US" dirty="0" smtClean="0"/>
              <a:t>are </a:t>
            </a:r>
            <a:r>
              <a:rPr lang="en-US" dirty="0"/>
              <a:t>evaluated to some </a:t>
            </a:r>
            <a:r>
              <a:rPr lang="en-US" dirty="0" smtClean="0"/>
              <a:t>value (formulas)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Examples:</a:t>
            </a:r>
            <a:endParaRPr lang="bg-BG" dirty="0"/>
          </a:p>
        </p:txBody>
      </p:sp>
      <p:sp>
        <p:nvSpPr>
          <p:cNvPr id="528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Expressions</a:t>
            </a:r>
            <a:endParaRPr lang="bg-BG" dirty="0"/>
          </a:p>
        </p:txBody>
      </p:sp>
      <p:sp>
        <p:nvSpPr>
          <p:cNvPr id="528388" name="Rectangle 4"/>
          <p:cNvSpPr>
            <a:spLocks noChangeArrowheads="1"/>
          </p:cNvSpPr>
          <p:nvPr/>
        </p:nvSpPr>
        <p:spPr bwMode="auto">
          <a:xfrm>
            <a:off x="838412" y="3349172"/>
            <a:ext cx="10439999" cy="280692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r = (150-20) / 2 + 5; // r=70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Expression for calculating a circle area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surface = Math.PI * r * r;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Expression for calculating a circle perimeter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perimeter = 2 * Math.PI * r;</a:t>
            </a:r>
          </a:p>
        </p:txBody>
      </p:sp>
    </p:spTree>
    <p:extLst>
      <p:ext uri="{BB962C8B-B14F-4D97-AF65-F5344CB8AC3E}">
        <p14:creationId xmlns:p14="http://schemas.microsoft.com/office/powerpoint/2010/main" val="83739704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32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Operators </a:t>
            </a:r>
            <a:r>
              <a:rPr lang="en-US" dirty="0" smtClean="0"/>
              <a:t>and Expressions – Examples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26611" y="1426285"/>
            <a:ext cx="10878001" cy="474591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x = 5, y = 2;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div = x / y; // 2 (integral division)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float divFloat = (float)x / y; // 2.5 (floating-point division)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long num = 567_972_874; // 567972874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long mid3Digits = (num / 1000) % 1000; // 972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z = x++; // z = x = 5; x = x + 1 =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boolean t = true;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boolean f = false;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boolean or = t || f;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boolean and = t &amp;&amp; f;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boolean not = !t;</a:t>
            </a:r>
          </a:p>
        </p:txBody>
      </p:sp>
    </p:spTree>
    <p:extLst>
      <p:ext uri="{BB962C8B-B14F-4D97-AF65-F5344CB8AC3E}">
        <p14:creationId xmlns:p14="http://schemas.microsoft.com/office/powerpoint/2010/main" val="987830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33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Operators </a:t>
            </a:r>
            <a:r>
              <a:rPr lang="en-US" dirty="0" smtClean="0"/>
              <a:t>and Expressions – Examples (2)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15298" y="1256518"/>
            <a:ext cx="10536914" cy="511175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108000" bIns="108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System.out.println(12 / 3); // 4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System.out.println(11 / 3); // 3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System.out.println(11.0 </a:t>
            </a:r>
            <a:r>
              <a:rPr lang="it-IT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 3); // 3.6666666666666665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System.out.println(11 / 3.0); // 3.6666666666666665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System.out.println(11 % 3);   // 2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System.out.println(11 % -3);  // 2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System.out.println(-11 % 3);  // -</a:t>
            </a:r>
            <a:r>
              <a:rPr lang="it-IT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endParaRPr lang="it-IT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System.out.println(1.5 / 0.0);  // Infinity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System.out.println(-1.5 / 0.0); // -Infinity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System.out.println(0.0 / 0.0);  // </a:t>
            </a:r>
            <a:r>
              <a:rPr lang="it-IT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NaN</a:t>
            </a:r>
            <a:endParaRPr lang="it-IT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zero = 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System.out.println(5 / zero); // ArithmeticException</a:t>
            </a:r>
          </a:p>
        </p:txBody>
      </p:sp>
    </p:spTree>
    <p:extLst>
      <p:ext uri="{BB962C8B-B14F-4D97-AF65-F5344CB8AC3E}">
        <p14:creationId xmlns:p14="http://schemas.microsoft.com/office/powerpoint/2010/main" val="586232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34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Operators </a:t>
            </a:r>
            <a:r>
              <a:rPr lang="en-US" dirty="0" smtClean="0"/>
              <a:t>and Expressions – Examples (3)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15298" y="1285546"/>
            <a:ext cx="10536914" cy="391142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108000" bIns="108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short a = 3;                 // 00000000 00000011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short b = 5;                 // 00000000 00000101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 a | b);  // 00000000 00000111 --&gt; 7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 a &amp; b);  // 00000000 00000001 --&gt; 1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 a ^ b);  // 00000000 00000110 --&gt; 6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System.out.println(~a &amp; b);  // 00000000 00000100 --&gt; 4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 a &lt;&lt; 1); // 00000000 00000110 --&gt; 6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 a &gt;&gt; 1); // 00000000 00000001 --&gt; </a:t>
            </a:r>
            <a:r>
              <a:rPr lang="it-IT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it-IT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System.out.println(a &lt; b ? "smaller" : "larger");</a:t>
            </a:r>
            <a:endParaRPr lang="it-IT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7824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50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782888" y="1447800"/>
            <a:ext cx="6480175" cy="941082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000" stA="25000" endPos="49000" dist="5000" dir="5400000" sy="-100000" algn="bl" rotWithShape="0"/>
                </a:effectLst>
              </a:rPr>
              <a:t>Operators</a:t>
            </a:r>
            <a:endParaRPr lang="bg-B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12000" stA="25000" endPos="49000" dist="5000" dir="5400000" sy="-100000" algn="bl" rotWithShape="0"/>
              </a:effectLst>
            </a:endParaRPr>
          </a:p>
        </p:txBody>
      </p:sp>
      <p:sp>
        <p:nvSpPr>
          <p:cNvPr id="533507" name="Rectangle 3"/>
          <p:cNvSpPr>
            <a:spLocks noChangeArrowheads="1"/>
          </p:cNvSpPr>
          <p:nvPr/>
        </p:nvSpPr>
        <p:spPr bwMode="auto">
          <a:xfrm>
            <a:off x="2781301" y="2504030"/>
            <a:ext cx="6480175" cy="6201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>
            <a:spAutoFit/>
          </a:bodyPr>
          <a:lstStyle/>
          <a:p>
            <a:pPr lvl="0" algn="ctr">
              <a:lnSpc>
                <a:spcPct val="105000"/>
              </a:lnSpc>
              <a:spcAft>
                <a:spcPts val="600"/>
              </a:spcAft>
              <a:buClr>
                <a:srgbClr val="F2B254"/>
              </a:buClr>
              <a:buSzPct val="100000"/>
            </a:pPr>
            <a:r>
              <a:rPr lang="en-US" sz="4000" spc="200" dirty="0">
                <a:solidFill>
                  <a:srgbClr val="F0A22E"/>
                </a:solidFill>
              </a:rPr>
              <a:t>Live Demo</a:t>
            </a:r>
          </a:p>
        </p:txBody>
      </p:sp>
      <p:pic>
        <p:nvPicPr>
          <p:cNvPr id="51202" name="Picture 2" descr="http://www.york.ac.uk/admin/hr/images/arithmetic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83580">
            <a:off x="3600527" y="3568141"/>
            <a:ext cx="4931948" cy="252762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1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40405">
            <a:off x="871515" y="2997542"/>
            <a:ext cx="3059345" cy="1935506"/>
          </a:xfrm>
          <a:prstGeom prst="rect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  <a:softEdge rad="112500"/>
          </a:effectLst>
        </p:spPr>
      </p:pic>
      <p:pic>
        <p:nvPicPr>
          <p:cNvPr id="6" name="Picture 1" descr="C:\Trash\math+operators.pn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34031">
            <a:off x="8231327" y="3022254"/>
            <a:ext cx="2986506" cy="1999031"/>
          </a:xfrm>
          <a:prstGeom prst="rect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23942777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/>
          <a:lstStyle/>
          <a:p>
            <a:r>
              <a:rPr lang="en-US" dirty="0" smtClean="0"/>
              <a:t>Type conversion and typecasting change one type to another: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 Conversion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15298" y="1981200"/>
            <a:ext cx="10536914" cy="428076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108000" bIns="108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long lng = 5;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intVal = (int) lng; // Explicit type conversion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it-IT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float heightInMeters = 1.74f; // Explicit conversion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maxHeight = heightInMeters; // Implicit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minHeight = (double) heightInMeters; // Explicit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float actualHeight = (float) maxHeight; // Explicit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//float maxHeightFloat = maxHeight; // Compilation error!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it-IT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Explicit type conversion with data loss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byte dataLoss = (byte)12345; // 57</a:t>
            </a:r>
          </a:p>
        </p:txBody>
      </p:sp>
    </p:spTree>
    <p:extLst>
      <p:ext uri="{BB962C8B-B14F-4D97-AF65-F5344CB8AC3E}">
        <p14:creationId xmlns:p14="http://schemas.microsoft.com/office/powerpoint/2010/main" val="4034117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74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782888" y="1273800"/>
            <a:ext cx="6480175" cy="9868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Type Conversions</a:t>
            </a:r>
            <a:endParaRPr lang="bg-BG" dirty="0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2781301" y="2268481"/>
            <a:ext cx="6480175" cy="6201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>
            <a:spAutoFit/>
          </a:bodyPr>
          <a:lstStyle/>
          <a:p>
            <a:pPr lvl="0" algn="ctr">
              <a:lnSpc>
                <a:spcPct val="105000"/>
              </a:lnSpc>
              <a:spcAft>
                <a:spcPts val="600"/>
              </a:spcAft>
              <a:buClr>
                <a:srgbClr val="F2B254"/>
              </a:buClr>
              <a:buSzPct val="100000"/>
            </a:pPr>
            <a:r>
              <a:rPr lang="en-US" sz="4000" spc="200" dirty="0">
                <a:solidFill>
                  <a:srgbClr val="F0A22E"/>
                </a:solidFill>
              </a:rPr>
              <a:t>Live Demo</a:t>
            </a:r>
          </a:p>
        </p:txBody>
      </p:sp>
      <p:pic>
        <p:nvPicPr>
          <p:cNvPr id="17410" name="Picture 2" descr="http://www.highlandmapping.com/gis-consulting/images/data-funnel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441348">
            <a:off x="4665682" y="2091907"/>
            <a:ext cx="2822522" cy="5241828"/>
          </a:xfrm>
          <a:prstGeom prst="roundRect">
            <a:avLst>
              <a:gd name="adj" fmla="val 11651"/>
            </a:avLst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33962566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724400"/>
            <a:ext cx="8938472" cy="820600"/>
          </a:xfrm>
        </p:spPr>
        <p:txBody>
          <a:bodyPr/>
          <a:lstStyle/>
          <a:p>
            <a:r>
              <a:rPr lang="en-US" dirty="0" smtClean="0"/>
              <a:t>Console Input and Output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6212" y="5560144"/>
            <a:ext cx="8938472" cy="688256"/>
          </a:xfrm>
        </p:spPr>
        <p:txBody>
          <a:bodyPr/>
          <a:lstStyle/>
          <a:p>
            <a:r>
              <a:rPr lang="en-US" dirty="0" smtClean="0"/>
              <a:t>Scanner and Formatted Printing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2940" y="1191241"/>
            <a:ext cx="3558328" cy="3231906"/>
          </a:xfrm>
          <a:prstGeom prst="rect">
            <a:avLst/>
          </a:prstGeom>
        </p:spPr>
      </p:pic>
      <p:pic>
        <p:nvPicPr>
          <p:cNvPr id="5" name="Picture 2" descr="http://exophase.com/images/misc/Keyboard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468" y="2362200"/>
            <a:ext cx="2971800" cy="1752600"/>
          </a:xfrm>
          <a:prstGeom prst="round2DiagRect">
            <a:avLst>
              <a:gd name="adj1" fmla="val 16667"/>
              <a:gd name="adj2" fmla="val 0"/>
            </a:avLst>
          </a:prstGeom>
          <a:ln w="3175" cap="sq">
            <a:solidFill>
              <a:schemeClr val="accent5">
                <a:lumMod val="50000"/>
              </a:schemeClr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2" descr="http://www.odesk.com/blog/wp-content/uploads/2008/07/cover-letter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2268" y="1676400"/>
            <a:ext cx="2971800" cy="1752600"/>
          </a:xfrm>
          <a:prstGeom prst="round2DiagRect">
            <a:avLst>
              <a:gd name="adj1" fmla="val 16667"/>
              <a:gd name="adj2" fmla="val 0"/>
            </a:avLst>
          </a:prstGeom>
          <a:ln w="3175" cap="sq">
            <a:solidFill>
              <a:schemeClr val="accent5">
                <a:lumMod val="50000"/>
              </a:schemeClr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13319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39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java.util.Scanner</a:t>
            </a:r>
            <a:r>
              <a:rPr lang="en-US" dirty="0" smtClean="0"/>
              <a:t> class reads strings and numbers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>
              <a:spcBef>
                <a:spcPts val="1200"/>
              </a:spcBef>
            </a:pPr>
            <a:r>
              <a:rPr lang="en-US" dirty="0" smtClean="0"/>
              <a:t>The numbers can be separated by any sequence of whitespace characters (e.g. spaces, tabs, new lines, …)</a:t>
            </a:r>
          </a:p>
          <a:p>
            <a:r>
              <a:rPr lang="en-US" dirty="0" smtClean="0"/>
              <a:t>Exception is thrown when non-number characters are entered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from the Console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15298" y="1981200"/>
            <a:ext cx="7114975" cy="250096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108000" bIns="108000">
            <a:no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import java.util.Scanner;</a:t>
            </a:r>
          </a:p>
          <a:p>
            <a:r>
              <a:rPr lang="en-US" dirty="0">
                <a:solidFill>
                  <a:schemeClr val="tx2"/>
                </a:solidFill>
              </a:rPr>
              <a:t>…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it-IT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Scanner </a:t>
            </a:r>
            <a:r>
              <a:rPr lang="it-IT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input = new Scanner(System.in);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firstNum = input.nextInt();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secondNum = input.nextInt();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8573297" y="1981200"/>
            <a:ext cx="2778915" cy="2500967"/>
            <a:chOff x="8420897" y="2155759"/>
            <a:chExt cx="3145515" cy="2500967"/>
          </a:xfrm>
        </p:grpSpPr>
        <p:sp>
          <p:nvSpPr>
            <p:cNvPr id="6" name="Rectangle 5"/>
            <p:cNvSpPr>
              <a:spLocks noChangeArrowheads="1"/>
            </p:cNvSpPr>
            <p:nvPr/>
          </p:nvSpPr>
          <p:spPr bwMode="auto">
            <a:xfrm>
              <a:off x="8420898" y="2743200"/>
              <a:ext cx="3145514" cy="1326105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tIns="108000" bIns="108000">
              <a:spAutoFit/>
            </a:bodyPr>
            <a:lstStyle/>
            <a:p>
              <a:pPr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it-IT" b="1" noProof="1" smtClean="0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3</a:t>
              </a:r>
            </a:p>
            <a:p>
              <a:pPr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endParaRPr lang="it-IT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  <a:p>
              <a:pPr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it-IT" b="1" noProof="1" smtClean="0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-5</a:t>
              </a:r>
              <a:endParaRPr lang="it-IT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" name="Rectangle 6"/>
            <p:cNvSpPr>
              <a:spLocks noChangeArrowheads="1"/>
            </p:cNvSpPr>
            <p:nvPr/>
          </p:nvSpPr>
          <p:spPr bwMode="auto">
            <a:xfrm>
              <a:off x="8420898" y="2155759"/>
              <a:ext cx="3145513" cy="587441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4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tIns="108000" bIns="108000">
              <a:spAutoFit/>
            </a:bodyPr>
            <a:lstStyle/>
            <a:p>
              <a:pPr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it-IT" b="1" noProof="1" smtClean="0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Consolas" pitchFamily="49" charset="0"/>
                </a:rPr>
                <a:t>Sample Inputs</a:t>
              </a:r>
              <a:endParaRPr lang="it-IT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endParaRPr>
            </a:p>
          </p:txBody>
        </p:sp>
        <p:sp>
          <p:nvSpPr>
            <p:cNvPr id="8" name="Rectangle 7"/>
            <p:cNvSpPr>
              <a:spLocks noChangeArrowheads="1"/>
            </p:cNvSpPr>
            <p:nvPr/>
          </p:nvSpPr>
          <p:spPr bwMode="auto">
            <a:xfrm>
              <a:off x="8420897" y="4069285"/>
              <a:ext cx="3145514" cy="587441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tIns="108000" bIns="108000">
              <a:spAutoFit/>
            </a:bodyPr>
            <a:lstStyle/>
            <a:p>
              <a:pPr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it-IT" b="1" noProof="1" smtClean="0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3    -5</a:t>
              </a:r>
              <a:endParaRPr lang="it-IT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69536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56013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Computers are machines that process data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Data</a:t>
            </a:r>
            <a:r>
              <a:rPr lang="en-US" dirty="0"/>
              <a:t> is stored in the computer memory in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variables</a:t>
            </a:r>
          </a:p>
          <a:p>
            <a:pPr lvl="1"/>
            <a:r>
              <a:rPr lang="en-US" dirty="0"/>
              <a:t>Variables have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name</a:t>
            </a:r>
            <a:r>
              <a:rPr lang="en-US" dirty="0"/>
              <a:t>,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data type </a:t>
            </a:r>
            <a:r>
              <a:rPr lang="en-US" dirty="0"/>
              <a:t>and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value</a:t>
            </a:r>
          </a:p>
          <a:p>
            <a:r>
              <a:rPr lang="en-US" dirty="0"/>
              <a:t>Example of variable definition and assignment in </a:t>
            </a:r>
            <a:r>
              <a:rPr lang="en-US" dirty="0" smtClean="0"/>
              <a:t>Java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When processed, data is stored back into variables</a:t>
            </a:r>
            <a:endParaRPr lang="bg-BG" dirty="0"/>
          </a:p>
        </p:txBody>
      </p:sp>
      <p:sp>
        <p:nvSpPr>
          <p:cNvPr id="560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Computing Works?</a:t>
            </a:r>
            <a:endParaRPr lang="bg-BG" dirty="0"/>
          </a:p>
        </p:txBody>
      </p:sp>
      <p:sp>
        <p:nvSpPr>
          <p:cNvPr id="560132" name="Rectangle 4"/>
          <p:cNvSpPr>
            <a:spLocks noChangeArrowheads="1"/>
          </p:cNvSpPr>
          <p:nvPr/>
        </p:nvSpPr>
        <p:spPr bwMode="auto">
          <a:xfrm>
            <a:off x="3423065" y="4867832"/>
            <a:ext cx="3675062" cy="56630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count = 5;</a:t>
            </a:r>
          </a:p>
        </p:txBody>
      </p:sp>
      <p:sp>
        <p:nvSpPr>
          <p:cNvPr id="560133" name="AutoShape 5"/>
          <p:cNvSpPr>
            <a:spLocks noChangeArrowheads="1"/>
          </p:cNvSpPr>
          <p:nvPr/>
        </p:nvSpPr>
        <p:spPr bwMode="auto">
          <a:xfrm>
            <a:off x="1136740" y="4687676"/>
            <a:ext cx="1904999" cy="578882"/>
          </a:xfrm>
          <a:prstGeom prst="wedgeRoundRectCallout">
            <a:avLst>
              <a:gd name="adj1" fmla="val 72797"/>
              <a:gd name="adj2" fmla="val 3116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Data type</a:t>
            </a:r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560134" name="AutoShape 6"/>
          <p:cNvSpPr>
            <a:spLocks noChangeArrowheads="1"/>
          </p:cNvSpPr>
          <p:nvPr/>
        </p:nvSpPr>
        <p:spPr bwMode="auto">
          <a:xfrm>
            <a:off x="4582233" y="4087504"/>
            <a:ext cx="2590800" cy="578882"/>
          </a:xfrm>
          <a:prstGeom prst="wedgeRoundRectCallout">
            <a:avLst>
              <a:gd name="adj1" fmla="val -44868"/>
              <a:gd name="adj2" fmla="val 10771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Variable name</a:t>
            </a:r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560135" name="AutoShape 7"/>
          <p:cNvSpPr>
            <a:spLocks noChangeArrowheads="1"/>
          </p:cNvSpPr>
          <p:nvPr/>
        </p:nvSpPr>
        <p:spPr bwMode="auto">
          <a:xfrm>
            <a:off x="6578908" y="5108640"/>
            <a:ext cx="2590800" cy="578882"/>
          </a:xfrm>
          <a:prstGeom prst="wedgeRoundRectCallout">
            <a:avLst>
              <a:gd name="adj1" fmla="val -68027"/>
              <a:gd name="adj2" fmla="val -4187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Variable value</a:t>
            </a:r>
            <a:endParaRPr lang="bg-BG" sz="2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526696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0133" grpId="0" animBg="1"/>
      <p:bldP spid="560134" grpId="0" animBg="1"/>
      <p:bldP spid="560135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40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982845"/>
            <a:ext cx="11804822" cy="5570355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A more complex example: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Read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two words </a:t>
            </a:r>
            <a:r>
              <a:rPr lang="en-US" dirty="0" smtClean="0"/>
              <a:t>from the first line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Integer and two doubles </a:t>
            </a:r>
            <a:r>
              <a:rPr lang="en-US" dirty="0" smtClean="0"/>
              <a:t>from the second line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A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string</a:t>
            </a:r>
            <a:r>
              <a:rPr lang="en-US" dirty="0" smtClean="0"/>
              <a:t> from the third line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from the Console (2)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67698" y="3421245"/>
            <a:ext cx="10155914" cy="297695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Scanner input = new Scanner(System.in);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firstWord = input.next("\\w+");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secondWord = input.next("\\w+");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numInt = input.nextInt();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numDouble1 = input.nextDouble();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numDouble2 = input.nextDouble();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input.nextLine(); // Skip to the line end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str = input.nextLine();</a:t>
            </a:r>
          </a:p>
        </p:txBody>
      </p:sp>
    </p:spTree>
    <p:extLst>
      <p:ext uri="{BB962C8B-B14F-4D97-AF65-F5344CB8AC3E}">
        <p14:creationId xmlns:p14="http://schemas.microsoft.com/office/powerpoint/2010/main" val="3246694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4903102"/>
            <a:ext cx="8938472" cy="820600"/>
          </a:xfrm>
        </p:spPr>
        <p:txBody>
          <a:bodyPr/>
          <a:lstStyle/>
          <a:p>
            <a:r>
              <a:rPr lang="en-US" dirty="0" smtClean="0"/>
              <a:t>Reading from the Console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7" name="Picture 2" descr="http://exophase.com/images/misc/Keyboard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3148" y="1295400"/>
            <a:ext cx="6324600" cy="3150502"/>
          </a:xfrm>
          <a:prstGeom prst="round2DiagRect">
            <a:avLst>
              <a:gd name="adj1" fmla="val 16667"/>
              <a:gd name="adj2" fmla="val 0"/>
            </a:avLst>
          </a:prstGeom>
          <a:ln w="3175" cap="sq">
            <a:solidFill>
              <a:schemeClr val="accent5">
                <a:lumMod val="50000"/>
              </a:schemeClr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33161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42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Using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System.out.print()</a:t>
            </a:r>
            <a:r>
              <a:rPr lang="en-US" dirty="0" smtClean="0"/>
              <a:t> and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System.out.println()</a:t>
            </a:r>
            <a:r>
              <a:rPr lang="en-US" dirty="0" smtClean="0"/>
              <a:t>: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Printing to the Console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15298" y="2279770"/>
            <a:ext cx="10460714" cy="333089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name = "SoftUni";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location = "Sofia";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age = 0.5;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System.out.print(name);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System.out.println(" is " + age +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" </a:t>
            </a: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years old organization located in " </a:t>
            </a: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 location </a:t>
            </a: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 </a:t>
            </a: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".");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3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Output: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SoftUni </a:t>
            </a: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 0.5 years old organization located in Sofia.</a:t>
            </a:r>
            <a:endParaRPr lang="it-IT" sz="23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9479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43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Formatted Printing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/>
          <a:lstStyle/>
          <a:p>
            <a:r>
              <a:rPr lang="en-US" dirty="0" smtClean="0"/>
              <a:t>Java supports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formatted printing</a:t>
            </a:r>
            <a:r>
              <a:rPr lang="en-US" dirty="0" smtClean="0"/>
              <a:t> by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System.out.printf()</a:t>
            </a:r>
          </a:p>
          <a:p>
            <a:endParaRPr lang="en-US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b="1" noProof="1" smtClean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b="1" noProof="1" smtClean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%s</a:t>
            </a:r>
            <a:r>
              <a:rPr lang="en-US" dirty="0"/>
              <a:t> – prints a string argument</a:t>
            </a:r>
          </a:p>
          <a:p>
            <a:pPr lvl="1"/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%f</a:t>
            </a:r>
            <a:r>
              <a:rPr lang="en-US" dirty="0"/>
              <a:t> – prints a floating-point argument</a:t>
            </a:r>
          </a:p>
          <a:p>
            <a:pPr lvl="1"/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%.2f</a:t>
            </a:r>
            <a:r>
              <a:rPr lang="en-US" dirty="0"/>
              <a:t> – prints a floating-point </a:t>
            </a:r>
            <a:r>
              <a:rPr lang="en-US" dirty="0" smtClean="0"/>
              <a:t>argument with 2 digits precision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15298" y="1905000"/>
            <a:ext cx="10460714" cy="245443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name = "SoftUni";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location = "Sofia";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age = 0.5;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System.out.printf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"%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 is %.2f years old organization located in %s.",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name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age, location);</a:t>
            </a:r>
            <a:endParaRPr lang="it-IT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0536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44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Formatted </a:t>
            </a:r>
            <a:r>
              <a:rPr lang="en-US" dirty="0" smtClean="0"/>
              <a:t>Printing (2)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90413" y="1066799"/>
            <a:ext cx="11804822" cy="565467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%td</a:t>
            </a:r>
            <a:r>
              <a:rPr lang="en-US" dirty="0" smtClean="0"/>
              <a:t> /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%tm</a:t>
            </a:r>
            <a:r>
              <a:rPr lang="en-US" dirty="0" smtClean="0"/>
              <a:t> /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%tY</a:t>
            </a:r>
            <a:r>
              <a:rPr lang="en-US" dirty="0" smtClean="0"/>
              <a:t> – prints day / month / year from a date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%1$f</a:t>
            </a:r>
            <a:r>
              <a:rPr lang="en-US" dirty="0" smtClean="0"/>
              <a:t> – prints the first argument as </a:t>
            </a:r>
            <a:r>
              <a:rPr lang="en-US" dirty="0"/>
              <a:t>floating-point </a:t>
            </a:r>
            <a:r>
              <a:rPr lang="en-US" dirty="0" smtClean="0"/>
              <a:t>number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%2$d</a:t>
            </a:r>
            <a:r>
              <a:rPr lang="en-US" dirty="0" smtClean="0"/>
              <a:t> </a:t>
            </a:r>
            <a:r>
              <a:rPr lang="en-US" dirty="0"/>
              <a:t>– prints the </a:t>
            </a:r>
            <a:r>
              <a:rPr lang="en-US" dirty="0" smtClean="0"/>
              <a:t>second </a:t>
            </a:r>
            <a:r>
              <a:rPr lang="en-US" dirty="0"/>
              <a:t>argument as </a:t>
            </a:r>
            <a:r>
              <a:rPr lang="en-US" dirty="0" smtClean="0"/>
              <a:t>integer number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15298" y="3148737"/>
            <a:ext cx="10460714" cy="285999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System.out.printf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"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Today is %1$td.%1$tm.%1$tY\n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LocalDate.now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Today is 10.05.2014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System.out.printf("%1$d + %1$d = %2$d\n", 2, 4</a:t>
            </a:r>
            <a:r>
              <a:rPr lang="pt-BR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2 + 2 = 4</a:t>
            </a:r>
            <a:endParaRPr lang="it-IT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3214" y="6172200"/>
            <a:ext cx="11582398" cy="5124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04747" lvl="1" indent="-304747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2600" dirty="0">
                <a:solidFill>
                  <a:prstClr val="white"/>
                </a:solidFill>
              </a:rPr>
              <a:t>Learn more at </a:t>
            </a:r>
            <a:r>
              <a:rPr lang="en-US" sz="2600" dirty="0">
                <a:solidFill>
                  <a:prstClr val="white"/>
                </a:solidFill>
                <a:hlinkClick r:id="rId2"/>
              </a:rPr>
              <a:t>http://docs.oracle.com/javase/8/docs/api/java/util/Formatter.html</a:t>
            </a:r>
            <a:endParaRPr lang="en-US" sz="26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2353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4903102"/>
            <a:ext cx="8938472" cy="820600"/>
          </a:xfrm>
        </p:spPr>
        <p:txBody>
          <a:bodyPr/>
          <a:lstStyle/>
          <a:p>
            <a:r>
              <a:rPr lang="en-US" dirty="0" smtClean="0"/>
              <a:t>Printing to the Console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4323" y="2861644"/>
            <a:ext cx="8109654" cy="1710356"/>
          </a:xfrm>
          <a:prstGeom prst="rect">
            <a:avLst/>
          </a:prstGeom>
        </p:spPr>
      </p:pic>
      <p:pic>
        <p:nvPicPr>
          <p:cNvPr id="3074" name="Picture 2" descr="http://icons.iconarchive.com/icons/artua/dragon-soft/512/Printer-ic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6812" y="575643"/>
            <a:ext cx="2667000" cy="266700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png-4.findicons.com/files/icons/1741/170_dock/256/consol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7232">
            <a:off x="2589212" y="755003"/>
            <a:ext cx="2971800" cy="243840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3545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625176" y="4953000"/>
            <a:ext cx="8938472" cy="820600"/>
          </a:xfrm>
        </p:spPr>
        <p:txBody>
          <a:bodyPr/>
          <a:lstStyle/>
          <a:p>
            <a:r>
              <a:rPr lang="en-US" dirty="0" smtClean="0"/>
              <a:t>Regex API</a:t>
            </a:r>
            <a:endParaRPr lang="en-US" dirty="0"/>
          </a:p>
        </p:txBody>
      </p:sp>
      <p:pic>
        <p:nvPicPr>
          <p:cNvPr id="2050" name="Picture 2" descr="C:\Users\Bi0GaMe\Downloads\java_regex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7587" y="2224088"/>
            <a:ext cx="2533650" cy="2409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8568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47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Regular expressions </a:t>
            </a:r>
            <a:r>
              <a:rPr lang="en-US" dirty="0" smtClean="0"/>
              <a:t>match text by pattern, e.g.</a:t>
            </a:r>
          </a:p>
          <a:p>
            <a:pPr lvl="1"/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[0-9]+</a:t>
            </a:r>
            <a:r>
              <a:rPr lang="en-US" dirty="0" smtClean="0"/>
              <a:t> matches a non-empty sequence of digits</a:t>
            </a:r>
          </a:p>
          <a:p>
            <a:pPr lvl="1"/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[a-zA-Z]*</a:t>
            </a:r>
            <a:r>
              <a:rPr lang="en-US" noProof="1" smtClean="0"/>
              <a:t> </a:t>
            </a:r>
            <a:r>
              <a:rPr lang="en-US" dirty="0" smtClean="0"/>
              <a:t>matches </a:t>
            </a:r>
            <a:r>
              <a:rPr lang="en-US" dirty="0"/>
              <a:t>a </a:t>
            </a:r>
            <a:r>
              <a:rPr lang="en-US" dirty="0" smtClean="0"/>
              <a:t>sequence </a:t>
            </a:r>
            <a:r>
              <a:rPr lang="en-US" dirty="0"/>
              <a:t>of </a:t>
            </a:r>
            <a:r>
              <a:rPr lang="en-US" dirty="0" smtClean="0"/>
              <a:t>letters (including empty)</a:t>
            </a:r>
          </a:p>
          <a:p>
            <a:pPr lvl="1"/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[A-Z][a-z]+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[A-Z][a-z]+</a:t>
            </a:r>
            <a:r>
              <a:rPr lang="en-US" noProof="1" smtClean="0"/>
              <a:t> </a:t>
            </a:r>
            <a:r>
              <a:rPr lang="en-US" dirty="0" smtClean="0"/>
              <a:t>matches a name (first name + space + last name)</a:t>
            </a:r>
          </a:p>
          <a:p>
            <a:pPr lvl="1"/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\s+</a:t>
            </a:r>
            <a:r>
              <a:rPr lang="en-US" dirty="0" smtClean="0"/>
              <a:t> matches any whitespace;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\S+</a:t>
            </a:r>
            <a:r>
              <a:rPr lang="en-US" dirty="0" smtClean="0"/>
              <a:t> matches non-whitespace</a:t>
            </a:r>
          </a:p>
          <a:p>
            <a:pPr lvl="1"/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\d+</a:t>
            </a:r>
            <a:r>
              <a:rPr lang="en-US" dirty="0" smtClean="0"/>
              <a:t> matches digits;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\D+</a:t>
            </a:r>
            <a:r>
              <a:rPr lang="en-US" dirty="0" smtClean="0"/>
              <a:t> matches non-digits</a:t>
            </a:r>
          </a:p>
          <a:p>
            <a:pPr lvl="1"/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\w+</a:t>
            </a:r>
            <a:r>
              <a:rPr lang="en-US" dirty="0" smtClean="0"/>
              <a:t> </a:t>
            </a:r>
            <a:r>
              <a:rPr lang="en-US" dirty="0"/>
              <a:t>matches </a:t>
            </a:r>
            <a:r>
              <a:rPr lang="en-US" dirty="0" smtClean="0"/>
              <a:t>letters (Unicode);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\W+</a:t>
            </a:r>
            <a:r>
              <a:rPr lang="en-US" dirty="0" smtClean="0"/>
              <a:t> </a:t>
            </a:r>
            <a:r>
              <a:rPr lang="en-US" dirty="0"/>
              <a:t>matches </a:t>
            </a:r>
            <a:r>
              <a:rPr lang="en-US" dirty="0" smtClean="0"/>
              <a:t>non-letters</a:t>
            </a:r>
          </a:p>
          <a:p>
            <a:pPr lvl="1"/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\+\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d{1,3}([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-]*[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0-9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]+)+</a:t>
            </a:r>
            <a:r>
              <a:rPr lang="en-US" dirty="0" smtClean="0"/>
              <a:t> matches international phone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3619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48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Validation by Regular Expression – Example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86404" y="1445908"/>
            <a:ext cx="11034598" cy="465009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/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import java.util.regex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.*;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…</a:t>
            </a:r>
          </a:p>
          <a:p>
            <a:pPr>
              <a:buClr>
                <a:srgbClr val="F2B254"/>
              </a:buClr>
              <a:buSzPct val="100000"/>
            </a:pPr>
            <a:endParaRPr lang="en-US" b="1" noProof="1" smtClean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String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regex =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"\\+\\d{1,3}([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-]*[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0-9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]+)+";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System.out.println("+359 2 981-981".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matches(regex)); // true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System.out.println("invalid number".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matches(regex)); // false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System.out.println("+359 123-".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matches(regex)); // false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System.out.println("+359 (2) 981 981".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matches(regex)); // false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System.out.println("+44 280 11 11".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matches(regex)); // true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System.out.println("++44 280 11 11".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matches(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regex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)); // false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System.out.println("(+49) 325 908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44".matches(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regex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)); // false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System.out.println("+49 325 908-40-40".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matches(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regex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)); // true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0739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49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Regex API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90413" y="1066799"/>
            <a:ext cx="11804822" cy="5654679"/>
          </a:xfrm>
        </p:spPr>
        <p:txBody>
          <a:bodyPr>
            <a:normAutofit/>
          </a:bodyPr>
          <a:lstStyle/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Pattern </a:t>
            </a:r>
            <a:r>
              <a:rPr lang="en-US" dirty="0"/>
              <a:t>– </a:t>
            </a:r>
            <a:r>
              <a:rPr lang="en-US" dirty="0" smtClean="0"/>
              <a:t>a </a:t>
            </a:r>
            <a:r>
              <a:rPr lang="en-US" dirty="0"/>
              <a:t>compiled representation of a regular expression.</a:t>
            </a:r>
            <a:endParaRPr lang="en-US" dirty="0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Matcher </a:t>
            </a:r>
            <a:r>
              <a:rPr lang="en-US" dirty="0"/>
              <a:t>– </a:t>
            </a:r>
            <a:r>
              <a:rPr lang="en-US" dirty="0" smtClean="0"/>
              <a:t>an </a:t>
            </a:r>
            <a:r>
              <a:rPr lang="en-US" dirty="0"/>
              <a:t>engine that performs match operations on a character sequence by interpreting a Pattern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758826" y="2806390"/>
            <a:ext cx="10667998" cy="394220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/>
          <a:p>
            <a:pPr>
              <a:buClr>
                <a:srgbClr val="F2B254"/>
              </a:buClr>
              <a:buSzPct val="10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import java.util.regex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.*;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…</a:t>
            </a:r>
            <a:endParaRPr lang="en-US" sz="2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  <a:p>
            <a:pPr>
              <a:buClr>
                <a:srgbClr val="F2B254"/>
              </a:buClr>
              <a:buSzPct val="100000"/>
            </a:pP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String 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text = 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"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Hello, my number in Sofia is +359 894 11 22 33, " +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"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but in Munich my number is +49 89 975-99222.";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22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Pattern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phonePattern = Pattern.compile(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"\\+\\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d{1,3}([ -]*([0-9]+))+");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22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Matcher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matcher = phonePattern.matcher(text);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while (matcher.find()) {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System.out.println(matcher.group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());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3566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>
                <a:defRPr/>
              </a:pPr>
              <a:t>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0790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spcBef>
                <a:spcPts val="1200"/>
              </a:spcBef>
            </a:pPr>
            <a:r>
              <a:rPr lang="en-US" dirty="0"/>
              <a:t>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data type</a:t>
            </a:r>
            <a:r>
              <a:rPr lang="en-US" dirty="0"/>
              <a:t>: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Is a domain of values of similar characteristics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Defines the type of information stored in </a:t>
            </a:r>
            <a:r>
              <a:rPr lang="en-US" dirty="0" smtClean="0"/>
              <a:t>the</a:t>
            </a:r>
            <a:br>
              <a:rPr lang="en-US" dirty="0" smtClean="0"/>
            </a:br>
            <a:r>
              <a:rPr lang="en-US" dirty="0" smtClean="0"/>
              <a:t>computer </a:t>
            </a:r>
            <a:r>
              <a:rPr lang="en-US" dirty="0"/>
              <a:t>memory (in a variable)</a:t>
            </a:r>
          </a:p>
          <a:p>
            <a:pPr>
              <a:spcBef>
                <a:spcPts val="1200"/>
              </a:spcBef>
            </a:pPr>
            <a:r>
              <a:rPr lang="en-US" dirty="0"/>
              <a:t>Examples: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Positive integers: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2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3</a:t>
            </a:r>
            <a:r>
              <a:rPr lang="en-US" dirty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…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lvl="1">
              <a:spcBef>
                <a:spcPts val="1200"/>
              </a:spcBef>
            </a:pPr>
            <a:r>
              <a:rPr lang="en-US" dirty="0"/>
              <a:t>Alphabetical characters: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a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b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</a:t>
            </a:r>
            <a:r>
              <a:rPr lang="en-US" dirty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…</a:t>
            </a:r>
          </a:p>
          <a:p>
            <a:pPr lvl="1">
              <a:spcBef>
                <a:spcPts val="1200"/>
              </a:spcBef>
            </a:pPr>
            <a:r>
              <a:rPr lang="en-US" dirty="0" smtClean="0"/>
              <a:t>Days of week: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Monday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Tuesday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…</a:t>
            </a:r>
          </a:p>
        </p:txBody>
      </p:sp>
      <p:sp>
        <p:nvSpPr>
          <p:cNvPr id="5079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Data Type?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1301" y="1523789"/>
            <a:ext cx="1954711" cy="2286211"/>
          </a:xfrm>
          <a:prstGeom prst="rect">
            <a:avLst/>
          </a:prstGeom>
        </p:spPr>
      </p:pic>
      <p:pic>
        <p:nvPicPr>
          <p:cNvPr id="1028" name="Picture 4" descr="http://enigma.intelligentmedia.com.au/-/img/icon/icon-TD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5012" y="4267200"/>
            <a:ext cx="1935918" cy="1935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closeup of digits by mkbgeorgi.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1012" y="4505257"/>
            <a:ext cx="2191896" cy="145980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93996687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50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Matcher methods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90413" y="1066799"/>
            <a:ext cx="11804822" cy="5654679"/>
          </a:xfrm>
        </p:spPr>
        <p:txBody>
          <a:bodyPr>
            <a:normAutofit/>
          </a:bodyPr>
          <a:lstStyle/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matches </a:t>
            </a:r>
            <a:r>
              <a:rPr lang="en-US" dirty="0" smtClean="0"/>
              <a:t>– attempts </a:t>
            </a:r>
            <a:r>
              <a:rPr lang="en-US" dirty="0"/>
              <a:t>to match the entire </a:t>
            </a:r>
            <a:r>
              <a:rPr lang="en-US" dirty="0" smtClean="0"/>
              <a:t>input.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b="1" dirty="0" err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lookingAt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/>
              <a:t>– attempts to match the input sequence, starting at the beginning</a:t>
            </a:r>
            <a:r>
              <a:rPr lang="en-US" dirty="0" smtClean="0"/>
              <a:t>.</a:t>
            </a:r>
            <a:endParaRPr lang="en-US" b="1" dirty="0" smtClean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find </a:t>
            </a:r>
            <a:r>
              <a:rPr lang="en-US" dirty="0"/>
              <a:t>– scans the input sequence looking for the next subsequence that matches the pattern</a:t>
            </a:r>
            <a:r>
              <a:rPr lang="en-US" dirty="0" smtClean="0"/>
              <a:t>.</a:t>
            </a:r>
            <a:endParaRPr lang="en-US" dirty="0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start </a:t>
            </a:r>
            <a:r>
              <a:rPr lang="en-US" dirty="0"/>
              <a:t>– </a:t>
            </a:r>
            <a:r>
              <a:rPr lang="en-US" dirty="0" smtClean="0"/>
              <a:t>returns </a:t>
            </a:r>
            <a:r>
              <a:rPr lang="en-US" dirty="0"/>
              <a:t>the start index of the previous </a:t>
            </a:r>
            <a:r>
              <a:rPr lang="en-US" dirty="0" smtClean="0"/>
              <a:t>match.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 </a:t>
            </a:r>
            <a:r>
              <a:rPr lang="en-US" dirty="0"/>
              <a:t>– </a:t>
            </a:r>
            <a:r>
              <a:rPr lang="en-US" dirty="0" smtClean="0"/>
              <a:t>returns </a:t>
            </a:r>
            <a:r>
              <a:rPr lang="en-US" dirty="0"/>
              <a:t>the offset after the last character </a:t>
            </a:r>
            <a:r>
              <a:rPr lang="en-US" dirty="0" smtClean="0"/>
              <a:t>matched.</a:t>
            </a:r>
            <a:endParaRPr lang="en-US" dirty="0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group </a:t>
            </a:r>
            <a:r>
              <a:rPr lang="en-US" dirty="0"/>
              <a:t>– </a:t>
            </a:r>
            <a:r>
              <a:rPr lang="en-US" dirty="0" smtClean="0"/>
              <a:t>returns </a:t>
            </a:r>
            <a:r>
              <a:rPr lang="en-US" dirty="0"/>
              <a:t>the input subsequence matched by the previous </a:t>
            </a:r>
            <a:r>
              <a:rPr lang="en-US" dirty="0" smtClean="0"/>
              <a:t>match.</a:t>
            </a:r>
            <a:endParaRPr lang="en-US" dirty="0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639535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Regex API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3074" name="Picture 2" descr="C:\Users\Bi0GaMe\Downloads\regex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2537" y="2238375"/>
            <a:ext cx="7143750" cy="238125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8243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695810"/>
            <a:ext cx="8938472" cy="820600"/>
          </a:xfrm>
        </p:spPr>
        <p:txBody>
          <a:bodyPr/>
          <a:lstStyle/>
          <a:p>
            <a:r>
              <a:rPr lang="en-US" dirty="0" smtClean="0"/>
              <a:t>Regional Settings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446212" y="5592610"/>
            <a:ext cx="8938472" cy="65579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Regional </a:t>
            </a:r>
            <a:r>
              <a:rPr lang="en-US" sz="3200" dirty="0"/>
              <a:t>Settings and the Number Formatting</a:t>
            </a:r>
          </a:p>
        </p:txBody>
      </p:sp>
      <p:pic>
        <p:nvPicPr>
          <p:cNvPr id="1026" name="Picture 2" descr="http://icons.iconarchive.com/icons/tpdkdesign.net/refresh-cl/256/System-Regional-Settings-ic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6012" y="1203021"/>
            <a:ext cx="266700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www.simflight.com/wp-content/uploads/2011/08/configuration-settings-icon_thumb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0402" y="1998800"/>
            <a:ext cx="2222210" cy="2222210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libwww.essex.ac.uk/Subject_Guides/Images/LanguagesIco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612" y="1325410"/>
            <a:ext cx="2374608" cy="2374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7923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53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Locales</a:t>
            </a:r>
            <a:r>
              <a:rPr lang="en-US" dirty="0" smtClean="0"/>
              <a:t> in Java define the country and language specific formatting rules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Reading / printing to the console is locale-dependent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The Bulgarian locale uses "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dirty="0"/>
              <a:t>" as decimal separator, e.g.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1,25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The United States locale uses "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dirty="0"/>
              <a:t>" as decimal separator, e.g.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1.25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Changing the System locale (for the entire VM)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Locale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15298" y="5021079"/>
            <a:ext cx="10460714" cy="136420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Locale.setDefault(Locale.ROOT); // Language-neutral locale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Locale.setDefault(new Locale("BG", "BG</a:t>
            </a:r>
            <a:r>
              <a:rPr lang="it-IT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")); // Bulgarian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Locale.setDefault(Locale.US); // United States</a:t>
            </a:r>
            <a:endParaRPr lang="it-IT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8670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54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Locale-Specific Input and Output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15298" y="1155958"/>
            <a:ext cx="10460714" cy="518678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age = 0.5;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Locale.setDefault(Locale.ROOT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System.out.printf("%f\n", age); // 0.500000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System.out.println(age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 //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0.5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Scanner inputRoot = new Scanner(System.in);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 = inputRoot.nextDouble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 // Expects 1.25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Locale.setDefault(new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Locale("BG", "BG"));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System.out.printf("%f\n", age); //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0,500000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System.out.println(age); //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0.5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Scanner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inputBG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new Scanner(System.in);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inputBG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.nextDouble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 // Expects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1,25</a:t>
            </a:r>
            <a:endParaRPr lang="it-IT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3382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645744"/>
            <a:ext cx="8938472" cy="820600"/>
          </a:xfrm>
        </p:spPr>
        <p:txBody>
          <a:bodyPr/>
          <a:lstStyle/>
          <a:p>
            <a:r>
              <a:rPr lang="en-US" dirty="0" smtClean="0"/>
              <a:t>Regional Settings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446212" y="5483944"/>
            <a:ext cx="8938472" cy="688256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3074" name="Picture 2" descr="http://images-3.findicons.com/files/icons/76/icandy_junior/128/regional_setting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5612" y="1445344"/>
            <a:ext cx="2895600" cy="2895600"/>
          </a:xfrm>
          <a:prstGeom prst="rect">
            <a:avLst/>
          </a:prstGeom>
          <a:noFill/>
          <a:effectLst>
            <a:glow rad="228600">
              <a:schemeClr val="accent5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9845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5027876"/>
            <a:ext cx="8938472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>
                <a:latin typeface="Consolas" pitchFamily="49" charset="0"/>
                <a:cs typeface="Consolas" pitchFamily="49" charset="0"/>
              </a:rPr>
              <a:t>if</a:t>
            </a:r>
            <a:r>
              <a:rPr lang="en-US" dirty="0"/>
              <a:t> and 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if-else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446212" y="5784127"/>
            <a:ext cx="8938472" cy="692873"/>
          </a:xfrm>
        </p:spPr>
        <p:txBody>
          <a:bodyPr/>
          <a:lstStyle/>
          <a:p>
            <a:r>
              <a:rPr lang="en-US" dirty="0"/>
              <a:t>Implementing Conditional </a:t>
            </a:r>
            <a:r>
              <a:rPr lang="en-US" dirty="0" smtClean="0"/>
              <a:t>Logic</a:t>
            </a:r>
            <a:endParaRPr lang="en-US" dirty="0"/>
          </a:p>
        </p:txBody>
      </p:sp>
      <p:pic>
        <p:nvPicPr>
          <p:cNvPr id="4100" name="Picture 4" descr="http://www3.ntu.edu.sg/home/ehchua/programming/java/images/Construct_IfEls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4635" y="741847"/>
            <a:ext cx="5381626" cy="3839780"/>
          </a:xfrm>
          <a:prstGeom prst="roundRect">
            <a:avLst>
              <a:gd name="adj" fmla="val 2494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6629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57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Java implements the classical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US" dirty="0" smtClean="0"/>
              <a:t> /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if-else</a:t>
            </a:r>
            <a:r>
              <a:rPr lang="en-US" dirty="0" smtClean="0"/>
              <a:t> statements: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Conditional Statements: 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if-else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63588" y="2103439"/>
            <a:ext cx="10588624" cy="301388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Scanner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scanner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new Scanner(System.in);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number =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Integer.parseInt(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scanner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.nextLine());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5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(number % 2 == 0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{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System.out.println("This number is even.");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 else {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System.out.println("This number is odd.");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552105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5027876"/>
            <a:ext cx="8938472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>
                <a:latin typeface="Consolas" pitchFamily="49" charset="0"/>
                <a:cs typeface="Consolas" pitchFamily="49" charset="0"/>
              </a:rPr>
              <a:t>if</a:t>
            </a:r>
            <a:r>
              <a:rPr lang="en-US" dirty="0"/>
              <a:t> and 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if-else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446212" y="5784127"/>
            <a:ext cx="8938472" cy="692873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4100" name="Picture 4" descr="http://www3.ntu.edu.sg/home/ehchua/programming/java/images/Construct_IfEls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4635" y="741847"/>
            <a:ext cx="5381626" cy="3839780"/>
          </a:xfrm>
          <a:prstGeom prst="roundRect">
            <a:avLst>
              <a:gd name="adj" fmla="val 2494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5699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18940" y="2362200"/>
            <a:ext cx="5204672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 smtClean="0">
                <a:latin typeface="Consolas" pitchFamily="49" charset="0"/>
                <a:cs typeface="Consolas" pitchFamily="49" charset="0"/>
              </a:rPr>
              <a:t>switch-case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5918940" y="3308996"/>
            <a:ext cx="5204672" cy="1339204"/>
          </a:xfrm>
        </p:spPr>
        <p:txBody>
          <a:bodyPr/>
          <a:lstStyle/>
          <a:p>
            <a:r>
              <a:rPr lang="en-US" dirty="0" smtClean="0"/>
              <a:t>Checking Multiple Conditions</a:t>
            </a:r>
            <a:endParaRPr lang="en-US" dirty="0"/>
          </a:p>
        </p:txBody>
      </p:sp>
      <p:pic>
        <p:nvPicPr>
          <p:cNvPr id="5122" name="Picture 2" descr="http://www.phpf1.com/images/switch-case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87" t="-1360" r="-1887" b="-1360"/>
          <a:stretch/>
        </p:blipFill>
        <p:spPr bwMode="auto">
          <a:xfrm>
            <a:off x="1176176" y="644841"/>
            <a:ext cx="4080036" cy="5603559"/>
          </a:xfrm>
          <a:prstGeom prst="roundRect">
            <a:avLst>
              <a:gd name="adj" fmla="val 1573"/>
            </a:avLst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2267482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>
                <a:defRPr/>
              </a:pPr>
              <a:t>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0688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spcBef>
                <a:spcPts val="300"/>
              </a:spcBef>
            </a:pPr>
            <a:r>
              <a:rPr lang="en-US" dirty="0"/>
              <a:t>A data type has:</a:t>
            </a:r>
          </a:p>
          <a:p>
            <a:pPr lvl="1">
              <a:spcBef>
                <a:spcPts val="300"/>
              </a:spcBef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Name </a:t>
            </a:r>
            <a:r>
              <a:rPr lang="en-US" dirty="0" smtClean="0"/>
              <a:t>(Java keyword, e.g.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dirty="0" smtClean="0"/>
              <a:t>)</a:t>
            </a:r>
            <a:endParaRPr lang="en-US" dirty="0"/>
          </a:p>
          <a:p>
            <a:pPr lvl="1">
              <a:spcBef>
                <a:spcPts val="300"/>
              </a:spcBef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Size </a:t>
            </a:r>
            <a:r>
              <a:rPr lang="en-US" dirty="0"/>
              <a:t>(how much memory is used)</a:t>
            </a:r>
          </a:p>
          <a:p>
            <a:pPr lvl="1">
              <a:spcBef>
                <a:spcPts val="300"/>
              </a:spcBef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Default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value</a:t>
            </a:r>
          </a:p>
          <a:p>
            <a:pPr>
              <a:spcBef>
                <a:spcPts val="300"/>
              </a:spcBef>
            </a:pPr>
            <a:r>
              <a:rPr lang="en-US" dirty="0" smtClean="0"/>
              <a:t>Example:</a:t>
            </a:r>
          </a:p>
          <a:p>
            <a:pPr lvl="1">
              <a:spcBef>
                <a:spcPts val="300"/>
              </a:spcBef>
            </a:pPr>
            <a:r>
              <a:rPr lang="en-US" dirty="0" smtClean="0"/>
              <a:t>Integer numbers in C#</a:t>
            </a:r>
          </a:p>
          <a:p>
            <a:pPr lvl="1">
              <a:spcBef>
                <a:spcPts val="300"/>
              </a:spcBef>
            </a:pPr>
            <a:r>
              <a:rPr lang="en-US" dirty="0" smtClean="0"/>
              <a:t>Name: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int</a:t>
            </a:r>
          </a:p>
          <a:p>
            <a:pPr lvl="1">
              <a:spcBef>
                <a:spcPts val="300"/>
              </a:spcBef>
            </a:pPr>
            <a:r>
              <a:rPr lang="en-US" dirty="0" smtClean="0"/>
              <a:t>Size: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32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bits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dirty="0" smtClean="0"/>
              <a:t>(4 bytes)</a:t>
            </a:r>
          </a:p>
          <a:p>
            <a:pPr lvl="1">
              <a:spcBef>
                <a:spcPts val="300"/>
              </a:spcBef>
            </a:pPr>
            <a:r>
              <a:rPr lang="en-US" dirty="0" smtClean="0"/>
              <a:t>Default value: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06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Type Characteristics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6772623" y="600182"/>
            <a:ext cx="2400601" cy="2828818"/>
            <a:chOff x="7401286" y="533400"/>
            <a:chExt cx="1975608" cy="2328015"/>
          </a:xfrm>
        </p:grpSpPr>
        <p:pic>
          <p:nvPicPr>
            <p:cNvPr id="2052" name="Picture 4" descr="http://clipartist.info/RSS/openclipart.org/2011/July/15-Friday/binary_file_icon-1331px.png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7401286" y="533400"/>
              <a:ext cx="1975608" cy="23280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/>
            <p:cNvSpPr/>
            <p:nvPr/>
          </p:nvSpPr>
          <p:spPr>
            <a:xfrm>
              <a:off x="7464631" y="1697737"/>
              <a:ext cx="1344613" cy="106397"/>
            </a:xfrm>
            <a:prstGeom prst="rect">
              <a:avLst/>
            </a:prstGeom>
            <a:solidFill>
              <a:srgbClr val="F0A22E">
                <a:alpha val="10196"/>
              </a:srgbClr>
            </a:solidFill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>
                <a:solidFill>
                  <a:prstClr val="white"/>
                </a:solidFill>
              </a:endParaRPr>
            </a:p>
          </p:txBody>
        </p:sp>
      </p:grpSp>
      <p:sp>
        <p:nvSpPr>
          <p:cNvPr id="10" name="AutoShape 6"/>
          <p:cNvSpPr>
            <a:spLocks noChangeArrowheads="1"/>
          </p:cNvSpPr>
          <p:nvPr/>
        </p:nvSpPr>
        <p:spPr bwMode="auto">
          <a:xfrm>
            <a:off x="8482081" y="2146923"/>
            <a:ext cx="3251131" cy="1036082"/>
          </a:xfrm>
          <a:prstGeom prst="wedgeRoundRectCallout">
            <a:avLst>
              <a:gd name="adj1" fmla="val -59318"/>
              <a:gd name="adj2" fmla="val -5600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 smtClean="0">
                <a:solidFill>
                  <a:srgbClr val="FBEEC9">
                    <a:lumMod val="75000"/>
                  </a:srgb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800" dirty="0" smtClean="0">
                <a:solidFill>
                  <a:srgbClr val="FFFFFF"/>
                </a:solidFill>
              </a:rPr>
              <a:t>: sequence of 32 bits in the memory</a:t>
            </a:r>
            <a:endParaRPr lang="bg-BG" sz="2800" dirty="0">
              <a:solidFill>
                <a:srgbClr val="FFFFFF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0744" y="4617546"/>
            <a:ext cx="3920068" cy="1907456"/>
          </a:xfrm>
          <a:prstGeom prst="rect">
            <a:avLst/>
          </a:prstGeom>
        </p:spPr>
      </p:pic>
      <p:sp>
        <p:nvSpPr>
          <p:cNvPr id="7" name="AutoShape 6"/>
          <p:cNvSpPr>
            <a:spLocks noChangeArrowheads="1"/>
          </p:cNvSpPr>
          <p:nvPr/>
        </p:nvSpPr>
        <p:spPr bwMode="auto">
          <a:xfrm>
            <a:off x="6217247" y="3855847"/>
            <a:ext cx="3403531" cy="1036082"/>
          </a:xfrm>
          <a:prstGeom prst="wedgeRoundRectCallout">
            <a:avLst>
              <a:gd name="adj1" fmla="val 40050"/>
              <a:gd name="adj2" fmla="val 8761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 smtClean="0">
                <a:solidFill>
                  <a:srgbClr val="FBEEC9">
                    <a:lumMod val="75000"/>
                  </a:srgb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800" dirty="0" smtClean="0">
                <a:solidFill>
                  <a:srgbClr val="FFFFFF"/>
                </a:solidFill>
              </a:rPr>
              <a:t>: 4 sequential bytes in the memory</a:t>
            </a:r>
            <a:endParaRPr lang="bg-BG" sz="2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746510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60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Java implements the classical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switch-case</a:t>
            </a:r>
            <a:r>
              <a:rPr lang="en-US" dirty="0" smtClean="0"/>
              <a:t> statements: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Conditional Statements: 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switch-case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63588" y="2086428"/>
            <a:ext cx="10588624" cy="418567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marL="457200" indent="-45720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switch (day) {</a:t>
            </a:r>
          </a:p>
          <a:p>
            <a:pPr marL="457200" indent="-45720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case 1: System.out.println("Monday"); break;</a:t>
            </a:r>
          </a:p>
          <a:p>
            <a:pPr marL="457200" indent="-45720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case 2: System.out.println("Tuesday"); break;</a:t>
            </a:r>
          </a:p>
          <a:p>
            <a:pPr marL="457200" indent="-45720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case 3: System.out.println("Wednesday"); break;</a:t>
            </a:r>
          </a:p>
          <a:p>
            <a:pPr marL="457200" indent="-45720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case 4: System.out.println("Thursday"); break;</a:t>
            </a:r>
          </a:p>
          <a:p>
            <a:pPr marL="457200" indent="-45720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case 5: System.out.println("Friday"); break;</a:t>
            </a:r>
          </a:p>
          <a:p>
            <a:pPr marL="457200" indent="-45720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case 6: System.out.println("Saturday"); break;</a:t>
            </a:r>
          </a:p>
          <a:p>
            <a:pPr marL="457200" indent="-45720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case 7: System.out.println("Sunday"); break;</a:t>
            </a:r>
          </a:p>
          <a:p>
            <a:pPr marL="457200" indent="-45720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default: System.out.println("Invalid day!"); break;</a:t>
            </a:r>
          </a:p>
          <a:p>
            <a:pPr marL="457200" indent="-45720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366538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18940" y="2514600"/>
            <a:ext cx="5204672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 smtClean="0">
                <a:latin typeface="Consolas" pitchFamily="49" charset="0"/>
                <a:cs typeface="Consolas" pitchFamily="49" charset="0"/>
              </a:rPr>
              <a:t>switch-case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5918940" y="3421927"/>
            <a:ext cx="5204672" cy="692873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5122" name="Picture 2" descr="http://www.phpf1.com/images/switch-case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87" t="-1360" r="-1887" b="-1360"/>
          <a:stretch/>
        </p:blipFill>
        <p:spPr bwMode="auto">
          <a:xfrm>
            <a:off x="1176176" y="644841"/>
            <a:ext cx="4080036" cy="5603559"/>
          </a:xfrm>
          <a:prstGeom prst="roundRect">
            <a:avLst>
              <a:gd name="adj" fmla="val 1573"/>
            </a:avLst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412136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5549717"/>
            <a:ext cx="8938472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 smtClean="0"/>
              <a:t>Loops</a:t>
            </a:r>
            <a:endParaRPr lang="en-US" dirty="0"/>
          </a:p>
        </p:txBody>
      </p:sp>
      <p:pic>
        <p:nvPicPr>
          <p:cNvPr id="8" name="Picture 4" descr="spiral - &amp;#x22;The Coasters&amp;#x22;, fractal art">
            <a:hlinkClick r:id="rId2" tooltip="spiral - &quot;The Coasters&quot;, fractal art | Edward Kinnally 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3412" y="2767939"/>
            <a:ext cx="7381875" cy="2438400"/>
          </a:xfrm>
          <a:prstGeom prst="roundRect">
            <a:avLst>
              <a:gd name="adj" fmla="val 6114"/>
            </a:avLst>
          </a:prstGeom>
          <a:noFill/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8534" y="807268"/>
            <a:ext cx="1704654" cy="171922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2306" y="901516"/>
            <a:ext cx="2079506" cy="1559628"/>
          </a:xfrm>
          <a:prstGeom prst="rect">
            <a:avLst/>
          </a:prstGeom>
        </p:spPr>
      </p:pic>
      <p:pic>
        <p:nvPicPr>
          <p:cNvPr id="7" name="Picture 14" descr="http://th08.deviantart.net/fs71/200H/f/2013/053/9/a/java___application_icon_by_ravenbasix-d5vsr3d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34833">
            <a:off x="4866631" y="1121533"/>
            <a:ext cx="1825440" cy="1825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9949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9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Loop: Definition</a:t>
            </a:r>
            <a:endParaRPr lang="en-US" dirty="0"/>
          </a:p>
        </p:txBody>
      </p:sp>
      <p:sp>
        <p:nvSpPr>
          <p:cNvPr id="5089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kumimoji="0" lang="en-US" dirty="0"/>
              <a:t>A </a:t>
            </a:r>
            <a:r>
              <a:rPr kumimoji="0" lang="en-US" dirty="0">
                <a:solidFill>
                  <a:schemeClr val="tx2">
                    <a:lumMod val="75000"/>
                  </a:schemeClr>
                </a:solidFill>
              </a:rPr>
              <a:t>loop </a:t>
            </a:r>
            <a:r>
              <a:rPr kumimoji="0" lang="en-US" dirty="0"/>
              <a:t>is a </a:t>
            </a:r>
            <a:r>
              <a:rPr kumimoji="0" lang="en-US" dirty="0" smtClean="0"/>
              <a:t>control statement that repeats the execution </a:t>
            </a:r>
            <a:r>
              <a:rPr kumimoji="0" lang="en-US" dirty="0"/>
              <a:t>of a block of </a:t>
            </a:r>
            <a:r>
              <a:rPr kumimoji="0" lang="en-US" dirty="0" smtClean="0"/>
              <a:t>statements</a:t>
            </a:r>
          </a:p>
          <a:p>
            <a:pPr>
              <a:lnSpc>
                <a:spcPct val="110000"/>
              </a:lnSpc>
            </a:pPr>
            <a:endParaRPr lang="en-US" dirty="0"/>
          </a:p>
          <a:p>
            <a:pPr>
              <a:lnSpc>
                <a:spcPct val="110000"/>
              </a:lnSpc>
            </a:pPr>
            <a:endParaRPr kumimoji="0" lang="en-US" dirty="0"/>
          </a:p>
          <a:p>
            <a:pPr lvl="1">
              <a:lnSpc>
                <a:spcPct val="110000"/>
              </a:lnSpc>
            </a:pPr>
            <a:r>
              <a:rPr kumimoji="0" lang="en-US" dirty="0"/>
              <a:t>May execute </a:t>
            </a:r>
            <a:r>
              <a:rPr kumimoji="0" lang="en-US" dirty="0" smtClean="0"/>
              <a:t>a code block fixed </a:t>
            </a:r>
            <a:r>
              <a:rPr kumimoji="0" lang="en-US" dirty="0"/>
              <a:t>number of times</a:t>
            </a:r>
          </a:p>
          <a:p>
            <a:pPr lvl="1">
              <a:lnSpc>
                <a:spcPct val="110000"/>
              </a:lnSpc>
            </a:pPr>
            <a:r>
              <a:rPr kumimoji="0" lang="en-US" dirty="0"/>
              <a:t>May execute </a:t>
            </a:r>
            <a:r>
              <a:rPr kumimoji="0" lang="en-US" dirty="0" smtClean="0"/>
              <a:t>a code block </a:t>
            </a:r>
            <a:r>
              <a:rPr kumimoji="0" lang="en-US" dirty="0"/>
              <a:t>while given condition </a:t>
            </a:r>
            <a:r>
              <a:rPr kumimoji="0" lang="en-US" dirty="0" smtClean="0"/>
              <a:t>holds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May execute a code block for each member of a collection</a:t>
            </a:r>
            <a:endParaRPr kumimoji="0" lang="en-US" dirty="0"/>
          </a:p>
          <a:p>
            <a:pPr>
              <a:lnSpc>
                <a:spcPct val="110000"/>
              </a:lnSpc>
            </a:pPr>
            <a:r>
              <a:rPr lang="en-US" dirty="0" smtClean="0"/>
              <a:t>Loops that </a:t>
            </a:r>
            <a:r>
              <a:rPr lang="en-US" dirty="0"/>
              <a:t>never </a:t>
            </a:r>
            <a:r>
              <a:rPr lang="en-US" dirty="0" smtClean="0"/>
              <a:t>end are </a:t>
            </a:r>
            <a:r>
              <a:rPr lang="en-US" dirty="0"/>
              <a:t>called an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infinite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loops</a:t>
            </a:r>
            <a:endParaRPr kumimoji="0"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2652888" y="2521249"/>
            <a:ext cx="6337124" cy="1311128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while (condition) {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statements;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5" name="Picture 2" descr="http://files.softicons.com/download/system-icons/web0.2ama-icons-by-chrfb/png/256x256/Toolbar%20-%20Loop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7012" y="2150311"/>
            <a:ext cx="1444917" cy="1444917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63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6236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While Loop</a:t>
            </a:r>
            <a:endParaRPr lang="bg-BG" dirty="0"/>
          </a:p>
        </p:txBody>
      </p:sp>
      <p:sp>
        <p:nvSpPr>
          <p:cNvPr id="4280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The simplest and most frequently used </a:t>
            </a:r>
            <a:r>
              <a:rPr lang="en-US" dirty="0" smtClean="0"/>
              <a:t>loop</a:t>
            </a:r>
          </a:p>
          <a:p>
            <a:pPr>
              <a:lnSpc>
                <a:spcPct val="110000"/>
              </a:lnSpc>
            </a:pPr>
            <a:endParaRPr lang="en-US" dirty="0"/>
          </a:p>
          <a:p>
            <a:pPr>
              <a:lnSpc>
                <a:spcPct val="110000"/>
              </a:lnSpc>
            </a:pPr>
            <a:endParaRPr lang="en-US" dirty="0" smtClean="0"/>
          </a:p>
          <a:p>
            <a:pPr>
              <a:lnSpc>
                <a:spcPct val="110000"/>
              </a:lnSpc>
            </a:pPr>
            <a:endParaRPr lang="en-US" dirty="0"/>
          </a:p>
          <a:p>
            <a:pPr>
              <a:lnSpc>
                <a:spcPct val="110000"/>
              </a:lnSpc>
            </a:pPr>
            <a:r>
              <a:rPr lang="en-US" dirty="0" smtClean="0"/>
              <a:t>The repeat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condition</a:t>
            </a:r>
            <a:endParaRPr lang="en-US" dirty="0">
              <a:solidFill>
                <a:schemeClr val="tx2">
                  <a:lumMod val="75000"/>
                </a:schemeClr>
              </a:solidFill>
              <a:cs typeface="Times New Roman" pitchFamily="18" charset="0"/>
            </a:endParaRPr>
          </a:p>
          <a:p>
            <a:pPr lvl="1">
              <a:lnSpc>
                <a:spcPct val="110000"/>
              </a:lnSpc>
            </a:pPr>
            <a:r>
              <a:rPr lang="en-US" dirty="0"/>
              <a:t>Returns a boolean result of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true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or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false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Also called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loop condition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28037" name="Rectangle 5"/>
          <p:cNvSpPr>
            <a:spLocks noChangeArrowheads="1"/>
          </p:cNvSpPr>
          <p:nvPr/>
        </p:nvSpPr>
        <p:spPr bwMode="auto">
          <a:xfrm>
            <a:off x="2279651" y="2269207"/>
            <a:ext cx="7559675" cy="1412694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while (condition</a:t>
            </a:r>
            <a:r>
              <a:rPr lang="en-US" sz="2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{</a:t>
            </a:r>
            <a:endParaRPr lang="en-US" sz="26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statements;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6" name="Picture 2" descr="http://files.softicons.com/download/system-icons/web0.2ama-icons-by-chrfb/png/256x256/Toolbar%20-%20Loop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1895" y="1907883"/>
            <a:ext cx="1444917" cy="1444917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64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8080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While Loop </a:t>
            </a:r>
            <a:r>
              <a:rPr lang="en-US" dirty="0" smtClean="0"/>
              <a:t>– Example</a:t>
            </a:r>
            <a:r>
              <a:rPr lang="en-US" dirty="0"/>
              <a:t>: Numbers 0…9 </a:t>
            </a:r>
            <a:endParaRPr lang="bg-BG" dirty="0"/>
          </a:p>
        </p:txBody>
      </p:sp>
      <p:sp>
        <p:nvSpPr>
          <p:cNvPr id="506884" name="Rectangle 4"/>
          <p:cNvSpPr>
            <a:spLocks noChangeArrowheads="1"/>
          </p:cNvSpPr>
          <p:nvPr/>
        </p:nvSpPr>
        <p:spPr bwMode="auto">
          <a:xfrm>
            <a:off x="760416" y="1219200"/>
            <a:ext cx="10667996" cy="2123658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counter = 0;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while (counter &lt; 10)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System.out.printf("Number : %d\n", counter);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counter++;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2212" y="2812192"/>
            <a:ext cx="6201936" cy="3436208"/>
          </a:xfrm>
          <a:prstGeom prst="roundRect">
            <a:avLst>
              <a:gd name="adj" fmla="val 3742"/>
            </a:avLst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65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6437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3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Do-While Loop</a:t>
            </a:r>
            <a:endParaRPr lang="bg-BG" dirty="0"/>
          </a:p>
        </p:txBody>
      </p:sp>
      <p:sp>
        <p:nvSpPr>
          <p:cNvPr id="4433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Another </a:t>
            </a:r>
            <a:r>
              <a:rPr lang="en-US" dirty="0" smtClean="0"/>
              <a:t>classical loop </a:t>
            </a:r>
            <a:r>
              <a:rPr lang="en-US" dirty="0"/>
              <a:t>structure </a:t>
            </a:r>
            <a:r>
              <a:rPr lang="en-US" dirty="0" smtClean="0"/>
              <a:t>is:</a:t>
            </a:r>
          </a:p>
          <a:p>
            <a:pPr>
              <a:lnSpc>
                <a:spcPct val="110000"/>
              </a:lnSpc>
            </a:pPr>
            <a:endParaRPr lang="en-US" dirty="0"/>
          </a:p>
          <a:p>
            <a:pPr>
              <a:lnSpc>
                <a:spcPct val="110000"/>
              </a:lnSpc>
            </a:pPr>
            <a:endParaRPr lang="en-US" dirty="0" smtClean="0"/>
          </a:p>
          <a:p>
            <a:pPr>
              <a:lnSpc>
                <a:spcPct val="110000"/>
              </a:lnSpc>
            </a:pPr>
            <a:endParaRPr lang="en-US" dirty="0"/>
          </a:p>
          <a:p>
            <a:pPr>
              <a:lnSpc>
                <a:spcPct val="110000"/>
              </a:lnSpc>
            </a:pPr>
            <a:r>
              <a:rPr lang="en-US" dirty="0" smtClean="0"/>
              <a:t>The block of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statements</a:t>
            </a:r>
            <a:r>
              <a:rPr lang="en-US" dirty="0" smtClean="0"/>
              <a:t> is repeated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While the boolean loop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condition</a:t>
            </a:r>
            <a:r>
              <a:rPr lang="en-US" dirty="0" smtClean="0"/>
              <a:t> holds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The loop is executed at least once</a:t>
            </a:r>
            <a:endParaRPr lang="en-US" dirty="0"/>
          </a:p>
        </p:txBody>
      </p:sp>
      <p:sp>
        <p:nvSpPr>
          <p:cNvPr id="443398" name="Rectangle 6"/>
          <p:cNvSpPr>
            <a:spLocks noChangeArrowheads="1"/>
          </p:cNvSpPr>
          <p:nvPr/>
        </p:nvSpPr>
        <p:spPr bwMode="auto">
          <a:xfrm>
            <a:off x="1452565" y="1981200"/>
            <a:ext cx="9137648" cy="1815882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 {</a:t>
            </a: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statements;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while (condition);</a:t>
            </a:r>
          </a:p>
        </p:txBody>
      </p:sp>
      <p:pic>
        <p:nvPicPr>
          <p:cNvPr id="6" name="Picture 2" descr="http://files.softicons.com/download/system-icons/web0.2ama-icons-by-chrfb/png/256x256/Toolbar%20-%20Loop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1012" y="1603083"/>
            <a:ext cx="1444917" cy="1444917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66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1236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1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Product of Numbers [N</a:t>
            </a:r>
            <a:r>
              <a:rPr lang="en-US" dirty="0"/>
              <a:t>..M] – Example</a:t>
            </a:r>
            <a:endParaRPr lang="bg-BG" dirty="0"/>
          </a:p>
        </p:txBody>
      </p:sp>
      <p:sp>
        <p:nvSpPr>
          <p:cNvPr id="4761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7012" y="1066800"/>
            <a:ext cx="11734800" cy="6858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noProof="1"/>
              <a:t>Calculating the product of all numbers in the interval [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</a:rPr>
              <a:t>n</a:t>
            </a:r>
            <a:r>
              <a:rPr lang="en-US" noProof="1"/>
              <a:t>..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</a:rPr>
              <a:t>m</a:t>
            </a:r>
            <a:r>
              <a:rPr lang="en-US" noProof="1"/>
              <a:t>]:</a:t>
            </a:r>
          </a:p>
        </p:txBody>
      </p:sp>
      <p:sp>
        <p:nvSpPr>
          <p:cNvPr id="476164" name="Rectangle 4"/>
          <p:cNvSpPr>
            <a:spLocks noChangeArrowheads="1"/>
          </p:cNvSpPr>
          <p:nvPr/>
        </p:nvSpPr>
        <p:spPr bwMode="auto">
          <a:xfrm>
            <a:off x="836614" y="1851992"/>
            <a:ext cx="10515598" cy="4524315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Scanner input = new Scanner(System.in);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 = input.nextInt();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m = input.nextInt();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number = n;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BigInteger product = BigInteger.ONE;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 {		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BigInteger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numberBig = new BigInteger("" + number);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product = product.multiply(numberBig);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number++;;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while (number &lt;= m);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System.out.printf("product[%d..%d] = %d\n", n, m, product);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67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5114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875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990601"/>
            <a:ext cx="11804822" cy="563880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The </a:t>
            </a:r>
            <a:r>
              <a:rPr lang="en-US" dirty="0" smtClean="0"/>
              <a:t>classical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for</a:t>
            </a:r>
            <a:r>
              <a:rPr lang="en-US" dirty="0" smtClean="0"/>
              <a:t>-loop syntax is: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 smtClean="0"/>
          </a:p>
          <a:p>
            <a:pPr>
              <a:lnSpc>
                <a:spcPct val="100000"/>
              </a:lnSpc>
              <a:spcBef>
                <a:spcPts val="3600"/>
              </a:spcBef>
            </a:pPr>
            <a:r>
              <a:rPr lang="en-US" dirty="0" smtClean="0"/>
              <a:t>Consists </a:t>
            </a:r>
            <a:r>
              <a:rPr lang="en-US" dirty="0"/>
              <a:t>of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Initialization</a:t>
            </a:r>
            <a:r>
              <a:rPr lang="en-US" dirty="0"/>
              <a:t> statement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Boolean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test</a:t>
            </a:r>
            <a:r>
              <a:rPr lang="en-US" dirty="0"/>
              <a:t> </a:t>
            </a:r>
            <a:r>
              <a:rPr lang="en-US" dirty="0" smtClean="0"/>
              <a:t>expression</a:t>
            </a:r>
            <a:endParaRPr lang="en-US" dirty="0">
              <a:latin typeface="Courier New" pitchFamily="49" charset="0"/>
            </a:endParaRP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Update</a:t>
            </a:r>
            <a:r>
              <a:rPr lang="en-US" dirty="0"/>
              <a:t> statement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Loop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body</a:t>
            </a:r>
            <a:r>
              <a:rPr lang="en-US" dirty="0"/>
              <a:t> block</a:t>
            </a:r>
            <a:endParaRPr lang="bg-BG" dirty="0"/>
          </a:p>
        </p:txBody>
      </p:sp>
      <p:sp>
        <p:nvSpPr>
          <p:cNvPr id="463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 Loops</a:t>
            </a:r>
            <a:endParaRPr lang="bg-BG" dirty="0"/>
          </a:p>
        </p:txBody>
      </p:sp>
      <p:sp>
        <p:nvSpPr>
          <p:cNvPr id="463881" name="Rectangle 9"/>
          <p:cNvSpPr>
            <a:spLocks noChangeArrowheads="1"/>
          </p:cNvSpPr>
          <p:nvPr/>
        </p:nvSpPr>
        <p:spPr bwMode="auto">
          <a:xfrm>
            <a:off x="2058698" y="1836148"/>
            <a:ext cx="8071432" cy="1421928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(initialization; test; update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{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/>
            </a:r>
            <a:b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statements;</a:t>
            </a:r>
            <a:b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7" name="Picture 2" descr="http://files.softicons.com/download/system-icons/web0.2ama-icons-by-chrfb/png/256x256/Toolbar%20-%20Loop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6695" y="1424608"/>
            <a:ext cx="1444917" cy="1444917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68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8834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35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A simple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n-US" dirty="0" smtClean="0"/>
              <a:t>-loop to print the numbers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0</a:t>
            </a:r>
            <a:r>
              <a:rPr lang="en-US" dirty="0" smtClean="0"/>
              <a:t>…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9</a:t>
            </a:r>
            <a:r>
              <a:rPr lang="en-US" dirty="0" smtClean="0"/>
              <a:t>: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843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 Loop – Examples</a:t>
            </a:r>
            <a:endParaRPr lang="bg-BG" dirty="0"/>
          </a:p>
        </p:txBody>
      </p:sp>
      <p:sp>
        <p:nvSpPr>
          <p:cNvPr id="484357" name="Rectangle 5"/>
          <p:cNvSpPr>
            <a:spLocks noChangeArrowheads="1"/>
          </p:cNvSpPr>
          <p:nvPr/>
        </p:nvSpPr>
        <p:spPr bwMode="auto">
          <a:xfrm>
            <a:off x="985839" y="1981200"/>
            <a:ext cx="10194924" cy="1421928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(int number = 0; number &lt; 10; number</a:t>
            </a:r>
            <a:r>
              <a:rPr lang="nn-NO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++) {</a:t>
            </a:r>
            <a:endParaRPr lang="nn-NO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nn-NO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System.out.print(number </a:t>
            </a:r>
            <a:r>
              <a:rPr lang="nn-NO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 " ");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188815" y="3581400"/>
            <a:ext cx="11806420" cy="639762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/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dirty="0"/>
              <a:t>A simple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n-US" dirty="0"/>
              <a:t>-loop to calculate n!: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004889" y="4461808"/>
            <a:ext cx="10194924" cy="1865126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long factorial </a:t>
            </a:r>
            <a:r>
              <a:rPr lang="nn-NO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1;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(int i = 1; i &lt;= n; i</a:t>
            </a:r>
            <a:r>
              <a:rPr lang="nn-NO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++) {</a:t>
            </a:r>
            <a:endParaRPr lang="nn-NO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factorial *= i;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69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7827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562179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066801"/>
            <a:ext cx="11804822" cy="5654676"/>
          </a:xfrm>
        </p:spPr>
        <p:txBody>
          <a:bodyPr>
            <a:noAutofit/>
          </a:bodyPr>
          <a:lstStyle/>
          <a:p>
            <a:r>
              <a:rPr lang="en-US" sz="3000" b="1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Consolas" pitchFamily="49" charset="0"/>
                <a:cs typeface="Consolas" pitchFamily="49" charset="0"/>
              </a:rPr>
              <a:t>byte</a:t>
            </a:r>
            <a:r>
              <a:rPr lang="en-US" sz="3000" dirty="0" smtClean="0"/>
              <a:t> (-128 </a:t>
            </a:r>
            <a:r>
              <a:rPr lang="en-US" sz="3000" dirty="0"/>
              <a:t>to </a:t>
            </a:r>
            <a:r>
              <a:rPr lang="en-US" sz="3000" dirty="0" smtClean="0"/>
              <a:t>127): signed </a:t>
            </a:r>
            <a:r>
              <a:rPr lang="en-US" sz="3000" dirty="0"/>
              <a:t>8-bit</a:t>
            </a:r>
          </a:p>
          <a:p>
            <a:r>
              <a:rPr lang="en-US" sz="30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Consolas" pitchFamily="49" charset="0"/>
                <a:cs typeface="Consolas" pitchFamily="49" charset="0"/>
              </a:rPr>
              <a:t>short</a:t>
            </a:r>
            <a:r>
              <a:rPr lang="en-US" sz="3000" dirty="0"/>
              <a:t> (-32,768 to 32,767): signed 16-bit</a:t>
            </a:r>
          </a:p>
          <a:p>
            <a:r>
              <a:rPr lang="en-US" sz="3000" b="1" noProof="1" smtClean="0">
                <a:solidFill>
                  <a:schemeClr val="accent1">
                    <a:lumMod val="40000"/>
                    <a:lumOff val="60000"/>
                  </a:schemeClr>
                </a:solidFill>
                <a:latin typeface="Consolas" pitchFamily="49" charset="0"/>
                <a:cs typeface="Consolas" pitchFamily="49" charset="0"/>
              </a:rPr>
              <a:t>int</a:t>
            </a:r>
            <a:r>
              <a:rPr lang="en-US" sz="3000" dirty="0" smtClean="0"/>
              <a:t> (-2,147,483,648 to 2,147,483,647): signed 32-bit</a:t>
            </a:r>
          </a:p>
          <a:p>
            <a:r>
              <a:rPr lang="en-US" sz="3000" b="1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Consolas" pitchFamily="49" charset="0"/>
                <a:cs typeface="Consolas" pitchFamily="49" charset="0"/>
              </a:rPr>
              <a:t>long</a:t>
            </a:r>
            <a:r>
              <a:rPr lang="en-US" sz="3000" dirty="0" smtClean="0"/>
              <a:t> </a:t>
            </a:r>
            <a:r>
              <a:rPr lang="en-US" sz="3000" dirty="0"/>
              <a:t>(-9,223,372,036,854,775,808 to 9,223,372,036,854,775,807): signed </a:t>
            </a:r>
            <a:r>
              <a:rPr lang="en-US" sz="3000" dirty="0" smtClean="0"/>
              <a:t>64-bit</a:t>
            </a:r>
            <a:endParaRPr lang="en-US" sz="3000" dirty="0"/>
          </a:p>
        </p:txBody>
      </p:sp>
      <p:sp>
        <p:nvSpPr>
          <p:cNvPr id="562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Integer Types</a:t>
            </a:r>
            <a:endParaRPr lang="bg-BG"/>
          </a:p>
        </p:txBody>
      </p:sp>
      <p:grpSp>
        <p:nvGrpSpPr>
          <p:cNvPr id="3" name="Group 2"/>
          <p:cNvGrpSpPr/>
          <p:nvPr/>
        </p:nvGrpSpPr>
        <p:grpSpPr>
          <a:xfrm>
            <a:off x="8987550" y="4267200"/>
            <a:ext cx="2578862" cy="1760569"/>
            <a:chOff x="7937623" y="847893"/>
            <a:chExt cx="2578862" cy="1760569"/>
          </a:xfrm>
          <a:effectLst>
            <a:glow rad="101600">
              <a:schemeClr val="tx1">
                <a:lumMod val="95000"/>
                <a:alpha val="20000"/>
              </a:schemeClr>
            </a:glow>
          </a:effectLst>
        </p:grpSpPr>
        <p:sp>
          <p:nvSpPr>
            <p:cNvPr id="5" name="TextBox 4"/>
            <p:cNvSpPr txBox="1"/>
            <p:nvPr/>
          </p:nvSpPr>
          <p:spPr>
            <a:xfrm rot="21521100">
              <a:off x="7937623" y="847893"/>
              <a:ext cx="960519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int</a:t>
              </a:r>
              <a:endParaRPr lang="en-US" sz="44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 rot="737543">
              <a:off x="8355414" y="1900576"/>
              <a:ext cx="110639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long</a:t>
              </a:r>
              <a:endParaRPr lang="en-US" sz="40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 rot="21351847">
              <a:off x="9573983" y="1677691"/>
              <a:ext cx="94250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glow rad="63500">
                      <a:schemeClr val="accent6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byte</a:t>
              </a:r>
              <a:endParaRPr lang="en-US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 rot="20755703">
              <a:off x="9149270" y="1109796"/>
              <a:ext cx="96532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glow rad="63500">
                      <a:schemeClr val="accent6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short</a:t>
              </a:r>
              <a:endParaRPr lang="en-US" sz="20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sp>
        <p:nvSpPr>
          <p:cNvPr id="14" name="Rectangle 4"/>
          <p:cNvSpPr>
            <a:spLocks noChangeArrowheads="1"/>
          </p:cNvSpPr>
          <p:nvPr/>
        </p:nvSpPr>
        <p:spPr bwMode="auto">
          <a:xfrm>
            <a:off x="912812" y="4300174"/>
            <a:ext cx="7494958" cy="194822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byte b = 1;</a:t>
            </a:r>
          </a:p>
          <a:p>
            <a:pPr eaLnBrk="0" hangingPunct="0">
              <a:lnSpc>
                <a:spcPct val="11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 = 5;</a:t>
            </a:r>
          </a:p>
          <a:p>
            <a:pPr eaLnBrk="0" hangingPunct="0">
              <a:lnSpc>
                <a:spcPct val="11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long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 =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3L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1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short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sum = (short)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(b + i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 num);</a:t>
            </a:r>
          </a:p>
        </p:txBody>
      </p:sp>
    </p:spTree>
    <p:extLst>
      <p:ext uri="{BB962C8B-B14F-4D97-AF65-F5344CB8AC3E}">
        <p14:creationId xmlns:p14="http://schemas.microsoft.com/office/powerpoint/2010/main" val="334245621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379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066801"/>
            <a:ext cx="11804822" cy="565467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continue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bypasses the </a:t>
            </a:r>
            <a:r>
              <a:rPr lang="en-US" dirty="0"/>
              <a:t>iteration of the inner-most </a:t>
            </a:r>
            <a:r>
              <a:rPr lang="en-US" dirty="0" smtClean="0"/>
              <a:t>loop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Example: </a:t>
            </a:r>
            <a:r>
              <a:rPr lang="en-US" dirty="0" smtClean="0"/>
              <a:t>sum all odd </a:t>
            </a:r>
            <a:r>
              <a:rPr lang="en-US" dirty="0"/>
              <a:t>numbers </a:t>
            </a:r>
            <a:r>
              <a:rPr lang="en-US" dirty="0" smtClean="0"/>
              <a:t>in 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[</a:t>
            </a:r>
            <a:r>
              <a:rPr lang="en-US" b="1" dirty="0" smtClean="0">
                <a:latin typeface="Consolas" pitchFamily="49" charset="0"/>
                <a:cs typeface="Consolas" pitchFamily="49" charset="0"/>
              </a:rPr>
              <a:t>1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…</a:t>
            </a:r>
            <a:r>
              <a:rPr lang="en-US" b="1" dirty="0" smtClean="0">
                <a:latin typeface="Consolas" pitchFamily="49" charset="0"/>
                <a:cs typeface="Consolas" pitchFamily="49" charset="0"/>
              </a:rPr>
              <a:t>n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]</a:t>
            </a:r>
            <a:r>
              <a:rPr lang="en-US" dirty="0" smtClean="0"/>
              <a:t>, </a:t>
            </a:r>
            <a:r>
              <a:rPr lang="en-US" dirty="0"/>
              <a:t>not divisors of 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7</a:t>
            </a:r>
            <a:r>
              <a:rPr lang="en-US" dirty="0"/>
              <a:t>:</a:t>
            </a:r>
            <a:endParaRPr lang="en-US" dirty="0">
              <a:latin typeface="Courier New" pitchFamily="49" charset="0"/>
            </a:endParaRPr>
          </a:p>
        </p:txBody>
      </p:sp>
      <p:sp>
        <p:nvSpPr>
          <p:cNvPr id="4853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nsolas" pitchFamily="49" charset="0"/>
                <a:cs typeface="Consolas" pitchFamily="49" charset="0"/>
              </a:rPr>
              <a:t>continue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Operator</a:t>
            </a:r>
            <a:endParaRPr lang="bg-BG" dirty="0"/>
          </a:p>
        </p:txBody>
      </p:sp>
      <p:sp>
        <p:nvSpPr>
          <p:cNvPr id="485380" name="Rectangle 4"/>
          <p:cNvSpPr>
            <a:spLocks noChangeArrowheads="1"/>
          </p:cNvSpPr>
          <p:nvPr/>
        </p:nvSpPr>
        <p:spPr bwMode="auto">
          <a:xfrm>
            <a:off x="993778" y="2514600"/>
            <a:ext cx="10129834" cy="4049507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 =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100;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sum = 0;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(int i = 1; i &lt;= n; i += 2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{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(i % 7 == 0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{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continue;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sum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+= i;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System.out.println("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sum =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+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sum);</a:t>
            </a:r>
          </a:p>
        </p:txBody>
      </p:sp>
      <p:sp>
        <p:nvSpPr>
          <p:cNvPr id="3" name="Freeform 2"/>
          <p:cNvSpPr/>
          <p:nvPr/>
        </p:nvSpPr>
        <p:spPr>
          <a:xfrm>
            <a:off x="379412" y="3657600"/>
            <a:ext cx="1600200" cy="912675"/>
          </a:xfrm>
          <a:custGeom>
            <a:avLst/>
            <a:gdLst>
              <a:gd name="connsiteX0" fmla="*/ 1375039 w 1375039"/>
              <a:gd name="connsiteY0" fmla="*/ 1594446 h 1728398"/>
              <a:gd name="connsiteX1" fmla="*/ 146740 w 1375039"/>
              <a:gd name="connsiteY1" fmla="*/ 1594446 h 1728398"/>
              <a:gd name="connsiteX2" fmla="*/ 64854 w 1375039"/>
              <a:gd name="connsiteY2" fmla="*/ 202374 h 1728398"/>
              <a:gd name="connsiteX3" fmla="*/ 528878 w 1375039"/>
              <a:gd name="connsiteY3" fmla="*/ 11305 h 1728398"/>
              <a:gd name="connsiteX4" fmla="*/ 501582 w 1375039"/>
              <a:gd name="connsiteY4" fmla="*/ 38601 h 1728398"/>
              <a:gd name="connsiteX0" fmla="*/ 1375039 w 1375039"/>
              <a:gd name="connsiteY0" fmla="*/ 1594446 h 1712612"/>
              <a:gd name="connsiteX1" fmla="*/ 146740 w 1375039"/>
              <a:gd name="connsiteY1" fmla="*/ 1594446 h 1712612"/>
              <a:gd name="connsiteX2" fmla="*/ 64854 w 1375039"/>
              <a:gd name="connsiteY2" fmla="*/ 202374 h 1712612"/>
              <a:gd name="connsiteX3" fmla="*/ 528878 w 1375039"/>
              <a:gd name="connsiteY3" fmla="*/ 11305 h 1712612"/>
              <a:gd name="connsiteX4" fmla="*/ 501582 w 1375039"/>
              <a:gd name="connsiteY4" fmla="*/ 38601 h 1712612"/>
              <a:gd name="connsiteX0" fmla="*/ 1408226 w 1408226"/>
              <a:gd name="connsiteY0" fmla="*/ 1594446 h 1644942"/>
              <a:gd name="connsiteX1" fmla="*/ 125336 w 1408226"/>
              <a:gd name="connsiteY1" fmla="*/ 1471616 h 1644942"/>
              <a:gd name="connsiteX2" fmla="*/ 98041 w 1408226"/>
              <a:gd name="connsiteY2" fmla="*/ 202374 h 1644942"/>
              <a:gd name="connsiteX3" fmla="*/ 562065 w 1408226"/>
              <a:gd name="connsiteY3" fmla="*/ 11305 h 1644942"/>
              <a:gd name="connsiteX4" fmla="*/ 534769 w 1408226"/>
              <a:gd name="connsiteY4" fmla="*/ 38601 h 1644942"/>
              <a:gd name="connsiteX0" fmla="*/ 1382772 w 1382772"/>
              <a:gd name="connsiteY0" fmla="*/ 1594446 h 1644942"/>
              <a:gd name="connsiteX1" fmla="*/ 140825 w 1382772"/>
              <a:gd name="connsiteY1" fmla="*/ 1471616 h 1644942"/>
              <a:gd name="connsiteX2" fmla="*/ 72587 w 1382772"/>
              <a:gd name="connsiteY2" fmla="*/ 202374 h 1644942"/>
              <a:gd name="connsiteX3" fmla="*/ 536611 w 1382772"/>
              <a:gd name="connsiteY3" fmla="*/ 11305 h 1644942"/>
              <a:gd name="connsiteX4" fmla="*/ 509315 w 1382772"/>
              <a:gd name="connsiteY4" fmla="*/ 38601 h 1644942"/>
              <a:gd name="connsiteX0" fmla="*/ 1223212 w 1223212"/>
              <a:gd name="connsiteY0" fmla="*/ 1662685 h 1694616"/>
              <a:gd name="connsiteX1" fmla="*/ 131390 w 1223212"/>
              <a:gd name="connsiteY1" fmla="*/ 1471616 h 1694616"/>
              <a:gd name="connsiteX2" fmla="*/ 63152 w 1223212"/>
              <a:gd name="connsiteY2" fmla="*/ 202374 h 1694616"/>
              <a:gd name="connsiteX3" fmla="*/ 527176 w 1223212"/>
              <a:gd name="connsiteY3" fmla="*/ 11305 h 1694616"/>
              <a:gd name="connsiteX4" fmla="*/ 499880 w 1223212"/>
              <a:gd name="connsiteY4" fmla="*/ 38601 h 1694616"/>
              <a:gd name="connsiteX0" fmla="*/ 1223212 w 1223212"/>
              <a:gd name="connsiteY0" fmla="*/ 1662685 h 1670426"/>
              <a:gd name="connsiteX1" fmla="*/ 131390 w 1223212"/>
              <a:gd name="connsiteY1" fmla="*/ 1471616 h 1670426"/>
              <a:gd name="connsiteX2" fmla="*/ 63152 w 1223212"/>
              <a:gd name="connsiteY2" fmla="*/ 202374 h 1670426"/>
              <a:gd name="connsiteX3" fmla="*/ 527176 w 1223212"/>
              <a:gd name="connsiteY3" fmla="*/ 11305 h 1670426"/>
              <a:gd name="connsiteX4" fmla="*/ 499880 w 1223212"/>
              <a:gd name="connsiteY4" fmla="*/ 38601 h 1670426"/>
              <a:gd name="connsiteX0" fmla="*/ 1223212 w 1223212"/>
              <a:gd name="connsiteY0" fmla="*/ 1662685 h 1688562"/>
              <a:gd name="connsiteX1" fmla="*/ 131390 w 1223212"/>
              <a:gd name="connsiteY1" fmla="*/ 1471616 h 1688562"/>
              <a:gd name="connsiteX2" fmla="*/ 63152 w 1223212"/>
              <a:gd name="connsiteY2" fmla="*/ 202374 h 1688562"/>
              <a:gd name="connsiteX3" fmla="*/ 527176 w 1223212"/>
              <a:gd name="connsiteY3" fmla="*/ 11305 h 1688562"/>
              <a:gd name="connsiteX4" fmla="*/ 499880 w 1223212"/>
              <a:gd name="connsiteY4" fmla="*/ 38601 h 1688562"/>
              <a:gd name="connsiteX0" fmla="*/ 1397297 w 1397297"/>
              <a:gd name="connsiteY0" fmla="*/ 1662685 h 1688562"/>
              <a:gd name="connsiteX1" fmla="*/ 141702 w 1397297"/>
              <a:gd name="connsiteY1" fmla="*/ 1471616 h 1688562"/>
              <a:gd name="connsiteX2" fmla="*/ 73464 w 1397297"/>
              <a:gd name="connsiteY2" fmla="*/ 202374 h 1688562"/>
              <a:gd name="connsiteX3" fmla="*/ 537488 w 1397297"/>
              <a:gd name="connsiteY3" fmla="*/ 11305 h 1688562"/>
              <a:gd name="connsiteX4" fmla="*/ 510192 w 1397297"/>
              <a:gd name="connsiteY4" fmla="*/ 38601 h 1688562"/>
              <a:gd name="connsiteX0" fmla="*/ 1418028 w 1418028"/>
              <a:gd name="connsiteY0" fmla="*/ 1662685 h 1688562"/>
              <a:gd name="connsiteX1" fmla="*/ 162433 w 1418028"/>
              <a:gd name="connsiteY1" fmla="*/ 1471616 h 1688562"/>
              <a:gd name="connsiteX2" fmla="*/ 94195 w 1418028"/>
              <a:gd name="connsiteY2" fmla="*/ 202374 h 1688562"/>
              <a:gd name="connsiteX3" fmla="*/ 558219 w 1418028"/>
              <a:gd name="connsiteY3" fmla="*/ 11305 h 1688562"/>
              <a:gd name="connsiteX4" fmla="*/ 530923 w 1418028"/>
              <a:gd name="connsiteY4" fmla="*/ 38601 h 1688562"/>
              <a:gd name="connsiteX0" fmla="*/ 1418028 w 1418028"/>
              <a:gd name="connsiteY0" fmla="*/ 1651381 h 1677258"/>
              <a:gd name="connsiteX1" fmla="*/ 162433 w 1418028"/>
              <a:gd name="connsiteY1" fmla="*/ 1460312 h 1677258"/>
              <a:gd name="connsiteX2" fmla="*/ 94195 w 1418028"/>
              <a:gd name="connsiteY2" fmla="*/ 191070 h 1677258"/>
              <a:gd name="connsiteX3" fmla="*/ 558219 w 1418028"/>
              <a:gd name="connsiteY3" fmla="*/ 1 h 1677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18028" h="1677258">
                <a:moveTo>
                  <a:pt x="1418028" y="1651381"/>
                </a:moveTo>
                <a:cubicBezTo>
                  <a:pt x="885764" y="1699149"/>
                  <a:pt x="383072" y="1703697"/>
                  <a:pt x="162433" y="1460312"/>
                </a:cubicBezTo>
                <a:cubicBezTo>
                  <a:pt x="-58206" y="1216927"/>
                  <a:pt x="-26360" y="450224"/>
                  <a:pt x="94195" y="191070"/>
                </a:cubicBezTo>
                <a:cubicBezTo>
                  <a:pt x="214750" y="-68084"/>
                  <a:pt x="485431" y="27296"/>
                  <a:pt x="558219" y="1"/>
                </a:cubicBezTo>
              </a:path>
            </a:pathLst>
          </a:custGeom>
          <a:noFill/>
          <a:ln w="254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70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3303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nsolas" pitchFamily="49" charset="0"/>
                <a:cs typeface="Consolas" pitchFamily="49" charset="0"/>
              </a:rPr>
              <a:t>break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Operator</a:t>
            </a:r>
            <a:endParaRPr lang="bg-BG" dirty="0"/>
          </a:p>
        </p:txBody>
      </p:sp>
      <p:sp>
        <p:nvSpPr>
          <p:cNvPr id="4331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79412" y="1055204"/>
            <a:ext cx="11430000" cy="6477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The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break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operator </a:t>
            </a:r>
            <a:r>
              <a:rPr lang="en-US" dirty="0"/>
              <a:t>exits the inner-most loop</a:t>
            </a:r>
            <a:endParaRPr lang="bg-BG" dirty="0"/>
          </a:p>
        </p:txBody>
      </p:sp>
      <p:sp>
        <p:nvSpPr>
          <p:cNvPr id="433156" name="Rectangle 4"/>
          <p:cNvSpPr>
            <a:spLocks noChangeArrowheads="1"/>
          </p:cNvSpPr>
          <p:nvPr/>
        </p:nvSpPr>
        <p:spPr bwMode="auto">
          <a:xfrm>
            <a:off x="989012" y="1934816"/>
            <a:ext cx="10210800" cy="4339650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static </a:t>
            </a: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void </a:t>
            </a: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main(String[] args) {</a:t>
            </a:r>
            <a:endParaRPr lang="en-US" sz="23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int n = </a:t>
            </a: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 Scanner(System.in).nextInt();</a:t>
            </a:r>
            <a:endParaRPr lang="en-US" sz="23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// Calculate n! = 1 * 2 * ... * n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int result = 1;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while (true</a:t>
            </a: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{</a:t>
            </a:r>
            <a:endParaRPr lang="en-US" sz="23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if (n == 1)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break;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result *= n;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n--;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System.out.println("</a:t>
            </a: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n! = " + result);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Freeform 5"/>
          <p:cNvSpPr/>
          <p:nvPr/>
        </p:nvSpPr>
        <p:spPr>
          <a:xfrm flipV="1">
            <a:off x="1165352" y="4220816"/>
            <a:ext cx="1652459" cy="1434202"/>
          </a:xfrm>
          <a:custGeom>
            <a:avLst/>
            <a:gdLst>
              <a:gd name="connsiteX0" fmla="*/ 1375039 w 1375039"/>
              <a:gd name="connsiteY0" fmla="*/ 1594446 h 1728398"/>
              <a:gd name="connsiteX1" fmla="*/ 146740 w 1375039"/>
              <a:gd name="connsiteY1" fmla="*/ 1594446 h 1728398"/>
              <a:gd name="connsiteX2" fmla="*/ 64854 w 1375039"/>
              <a:gd name="connsiteY2" fmla="*/ 202374 h 1728398"/>
              <a:gd name="connsiteX3" fmla="*/ 528878 w 1375039"/>
              <a:gd name="connsiteY3" fmla="*/ 11305 h 1728398"/>
              <a:gd name="connsiteX4" fmla="*/ 501582 w 1375039"/>
              <a:gd name="connsiteY4" fmla="*/ 38601 h 1728398"/>
              <a:gd name="connsiteX0" fmla="*/ 1375039 w 1375039"/>
              <a:gd name="connsiteY0" fmla="*/ 1594446 h 1712612"/>
              <a:gd name="connsiteX1" fmla="*/ 146740 w 1375039"/>
              <a:gd name="connsiteY1" fmla="*/ 1594446 h 1712612"/>
              <a:gd name="connsiteX2" fmla="*/ 64854 w 1375039"/>
              <a:gd name="connsiteY2" fmla="*/ 202374 h 1712612"/>
              <a:gd name="connsiteX3" fmla="*/ 528878 w 1375039"/>
              <a:gd name="connsiteY3" fmla="*/ 11305 h 1712612"/>
              <a:gd name="connsiteX4" fmla="*/ 501582 w 1375039"/>
              <a:gd name="connsiteY4" fmla="*/ 38601 h 1712612"/>
              <a:gd name="connsiteX0" fmla="*/ 1408226 w 1408226"/>
              <a:gd name="connsiteY0" fmla="*/ 1594446 h 1644942"/>
              <a:gd name="connsiteX1" fmla="*/ 125336 w 1408226"/>
              <a:gd name="connsiteY1" fmla="*/ 1471616 h 1644942"/>
              <a:gd name="connsiteX2" fmla="*/ 98041 w 1408226"/>
              <a:gd name="connsiteY2" fmla="*/ 202374 h 1644942"/>
              <a:gd name="connsiteX3" fmla="*/ 562065 w 1408226"/>
              <a:gd name="connsiteY3" fmla="*/ 11305 h 1644942"/>
              <a:gd name="connsiteX4" fmla="*/ 534769 w 1408226"/>
              <a:gd name="connsiteY4" fmla="*/ 38601 h 1644942"/>
              <a:gd name="connsiteX0" fmla="*/ 1382772 w 1382772"/>
              <a:gd name="connsiteY0" fmla="*/ 1594446 h 1644942"/>
              <a:gd name="connsiteX1" fmla="*/ 140825 w 1382772"/>
              <a:gd name="connsiteY1" fmla="*/ 1471616 h 1644942"/>
              <a:gd name="connsiteX2" fmla="*/ 72587 w 1382772"/>
              <a:gd name="connsiteY2" fmla="*/ 202374 h 1644942"/>
              <a:gd name="connsiteX3" fmla="*/ 536611 w 1382772"/>
              <a:gd name="connsiteY3" fmla="*/ 11305 h 1644942"/>
              <a:gd name="connsiteX4" fmla="*/ 509315 w 1382772"/>
              <a:gd name="connsiteY4" fmla="*/ 38601 h 1644942"/>
              <a:gd name="connsiteX0" fmla="*/ 1223212 w 1223212"/>
              <a:gd name="connsiteY0" fmla="*/ 1662685 h 1694616"/>
              <a:gd name="connsiteX1" fmla="*/ 131390 w 1223212"/>
              <a:gd name="connsiteY1" fmla="*/ 1471616 h 1694616"/>
              <a:gd name="connsiteX2" fmla="*/ 63152 w 1223212"/>
              <a:gd name="connsiteY2" fmla="*/ 202374 h 1694616"/>
              <a:gd name="connsiteX3" fmla="*/ 527176 w 1223212"/>
              <a:gd name="connsiteY3" fmla="*/ 11305 h 1694616"/>
              <a:gd name="connsiteX4" fmla="*/ 499880 w 1223212"/>
              <a:gd name="connsiteY4" fmla="*/ 38601 h 1694616"/>
              <a:gd name="connsiteX0" fmla="*/ 1223212 w 1223212"/>
              <a:gd name="connsiteY0" fmla="*/ 1662685 h 1670426"/>
              <a:gd name="connsiteX1" fmla="*/ 131390 w 1223212"/>
              <a:gd name="connsiteY1" fmla="*/ 1471616 h 1670426"/>
              <a:gd name="connsiteX2" fmla="*/ 63152 w 1223212"/>
              <a:gd name="connsiteY2" fmla="*/ 202374 h 1670426"/>
              <a:gd name="connsiteX3" fmla="*/ 527176 w 1223212"/>
              <a:gd name="connsiteY3" fmla="*/ 11305 h 1670426"/>
              <a:gd name="connsiteX4" fmla="*/ 499880 w 1223212"/>
              <a:gd name="connsiteY4" fmla="*/ 38601 h 1670426"/>
              <a:gd name="connsiteX0" fmla="*/ 1223212 w 1223212"/>
              <a:gd name="connsiteY0" fmla="*/ 1662685 h 1688562"/>
              <a:gd name="connsiteX1" fmla="*/ 131390 w 1223212"/>
              <a:gd name="connsiteY1" fmla="*/ 1471616 h 1688562"/>
              <a:gd name="connsiteX2" fmla="*/ 63152 w 1223212"/>
              <a:gd name="connsiteY2" fmla="*/ 202374 h 1688562"/>
              <a:gd name="connsiteX3" fmla="*/ 527176 w 1223212"/>
              <a:gd name="connsiteY3" fmla="*/ 11305 h 1688562"/>
              <a:gd name="connsiteX4" fmla="*/ 499880 w 1223212"/>
              <a:gd name="connsiteY4" fmla="*/ 38601 h 1688562"/>
              <a:gd name="connsiteX0" fmla="*/ 1397297 w 1397297"/>
              <a:gd name="connsiteY0" fmla="*/ 1662685 h 1688562"/>
              <a:gd name="connsiteX1" fmla="*/ 141702 w 1397297"/>
              <a:gd name="connsiteY1" fmla="*/ 1471616 h 1688562"/>
              <a:gd name="connsiteX2" fmla="*/ 73464 w 1397297"/>
              <a:gd name="connsiteY2" fmla="*/ 202374 h 1688562"/>
              <a:gd name="connsiteX3" fmla="*/ 537488 w 1397297"/>
              <a:gd name="connsiteY3" fmla="*/ 11305 h 1688562"/>
              <a:gd name="connsiteX4" fmla="*/ 510192 w 1397297"/>
              <a:gd name="connsiteY4" fmla="*/ 38601 h 1688562"/>
              <a:gd name="connsiteX0" fmla="*/ 1418028 w 1418028"/>
              <a:gd name="connsiteY0" fmla="*/ 1662685 h 1688562"/>
              <a:gd name="connsiteX1" fmla="*/ 162433 w 1418028"/>
              <a:gd name="connsiteY1" fmla="*/ 1471616 h 1688562"/>
              <a:gd name="connsiteX2" fmla="*/ 94195 w 1418028"/>
              <a:gd name="connsiteY2" fmla="*/ 202374 h 1688562"/>
              <a:gd name="connsiteX3" fmla="*/ 558219 w 1418028"/>
              <a:gd name="connsiteY3" fmla="*/ 11305 h 1688562"/>
              <a:gd name="connsiteX4" fmla="*/ 530923 w 1418028"/>
              <a:gd name="connsiteY4" fmla="*/ 38601 h 1688562"/>
              <a:gd name="connsiteX0" fmla="*/ 1418028 w 1418028"/>
              <a:gd name="connsiteY0" fmla="*/ 1651381 h 1677258"/>
              <a:gd name="connsiteX1" fmla="*/ 162433 w 1418028"/>
              <a:gd name="connsiteY1" fmla="*/ 1460312 h 1677258"/>
              <a:gd name="connsiteX2" fmla="*/ 94195 w 1418028"/>
              <a:gd name="connsiteY2" fmla="*/ 191070 h 1677258"/>
              <a:gd name="connsiteX3" fmla="*/ 558219 w 1418028"/>
              <a:gd name="connsiteY3" fmla="*/ 1 h 1677258"/>
              <a:gd name="connsiteX0" fmla="*/ 1649673 w 1649673"/>
              <a:gd name="connsiteY0" fmla="*/ 1686989 h 1706806"/>
              <a:gd name="connsiteX1" fmla="*/ 175714 w 1649673"/>
              <a:gd name="connsiteY1" fmla="*/ 1460311 h 1706806"/>
              <a:gd name="connsiteX2" fmla="*/ 107476 w 1649673"/>
              <a:gd name="connsiteY2" fmla="*/ 191069 h 1706806"/>
              <a:gd name="connsiteX3" fmla="*/ 571500 w 1649673"/>
              <a:gd name="connsiteY3" fmla="*/ 0 h 1706806"/>
              <a:gd name="connsiteX0" fmla="*/ 1561781 w 1561781"/>
              <a:gd name="connsiteY0" fmla="*/ 1686989 h 1738943"/>
              <a:gd name="connsiteX1" fmla="*/ 237948 w 1561781"/>
              <a:gd name="connsiteY1" fmla="*/ 1567140 h 1738943"/>
              <a:gd name="connsiteX2" fmla="*/ 19584 w 1561781"/>
              <a:gd name="connsiteY2" fmla="*/ 191069 h 1738943"/>
              <a:gd name="connsiteX3" fmla="*/ 483608 w 1561781"/>
              <a:gd name="connsiteY3" fmla="*/ 0 h 1738943"/>
              <a:gd name="connsiteX0" fmla="*/ 1475671 w 1475671"/>
              <a:gd name="connsiteY0" fmla="*/ 1715654 h 1771802"/>
              <a:gd name="connsiteX1" fmla="*/ 151838 w 1475671"/>
              <a:gd name="connsiteY1" fmla="*/ 1595805 h 1771802"/>
              <a:gd name="connsiteX2" fmla="*/ 56304 w 1475671"/>
              <a:gd name="connsiteY2" fmla="*/ 148515 h 1771802"/>
              <a:gd name="connsiteX3" fmla="*/ 397498 w 1475671"/>
              <a:gd name="connsiteY3" fmla="*/ 28665 h 1771802"/>
              <a:gd name="connsiteX0" fmla="*/ 1502372 w 1502372"/>
              <a:gd name="connsiteY0" fmla="*/ 1715654 h 1771802"/>
              <a:gd name="connsiteX1" fmla="*/ 178539 w 1502372"/>
              <a:gd name="connsiteY1" fmla="*/ 1595805 h 1771802"/>
              <a:gd name="connsiteX2" fmla="*/ 83005 w 1502372"/>
              <a:gd name="connsiteY2" fmla="*/ 148515 h 1771802"/>
              <a:gd name="connsiteX3" fmla="*/ 424199 w 1502372"/>
              <a:gd name="connsiteY3" fmla="*/ 28665 h 1771802"/>
              <a:gd name="connsiteX0" fmla="*/ 1502372 w 1502372"/>
              <a:gd name="connsiteY0" fmla="*/ 1686989 h 1737914"/>
              <a:gd name="connsiteX1" fmla="*/ 178539 w 1502372"/>
              <a:gd name="connsiteY1" fmla="*/ 1567140 h 1737914"/>
              <a:gd name="connsiteX2" fmla="*/ 83005 w 1502372"/>
              <a:gd name="connsiteY2" fmla="*/ 208874 h 1737914"/>
              <a:gd name="connsiteX3" fmla="*/ 424199 w 1502372"/>
              <a:gd name="connsiteY3" fmla="*/ 0 h 1737914"/>
              <a:gd name="connsiteX0" fmla="*/ 1511097 w 1511097"/>
              <a:gd name="connsiteY0" fmla="*/ 1686989 h 1738945"/>
              <a:gd name="connsiteX1" fmla="*/ 187264 w 1511097"/>
              <a:gd name="connsiteY1" fmla="*/ 1567140 h 1738945"/>
              <a:gd name="connsiteX2" fmla="*/ 78082 w 1511097"/>
              <a:gd name="connsiteY2" fmla="*/ 191069 h 1738945"/>
              <a:gd name="connsiteX3" fmla="*/ 432924 w 1511097"/>
              <a:gd name="connsiteY3" fmla="*/ 0 h 1738945"/>
              <a:gd name="connsiteX0" fmla="*/ 1483484 w 1483484"/>
              <a:gd name="connsiteY0" fmla="*/ 1686989 h 1706808"/>
              <a:gd name="connsiteX1" fmla="*/ 159651 w 1483484"/>
              <a:gd name="connsiteY1" fmla="*/ 1460313 h 1706808"/>
              <a:gd name="connsiteX2" fmla="*/ 50469 w 1483484"/>
              <a:gd name="connsiteY2" fmla="*/ 191069 h 1706808"/>
              <a:gd name="connsiteX3" fmla="*/ 405311 w 1483484"/>
              <a:gd name="connsiteY3" fmla="*/ 0 h 17068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83484" h="1706808">
                <a:moveTo>
                  <a:pt x="1483484" y="1686989"/>
                </a:moveTo>
                <a:cubicBezTo>
                  <a:pt x="951220" y="1734757"/>
                  <a:pt x="398487" y="1709633"/>
                  <a:pt x="159651" y="1460313"/>
                </a:cubicBezTo>
                <a:cubicBezTo>
                  <a:pt x="-79185" y="1210993"/>
                  <a:pt x="9526" y="434454"/>
                  <a:pt x="50469" y="191069"/>
                </a:cubicBezTo>
                <a:cubicBezTo>
                  <a:pt x="91412" y="-52316"/>
                  <a:pt x="332523" y="27295"/>
                  <a:pt x="405311" y="0"/>
                </a:cubicBezTo>
              </a:path>
            </a:pathLst>
          </a:custGeom>
          <a:noFill/>
          <a:ln w="254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71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5692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875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096529"/>
            <a:ext cx="11804822" cy="557035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The typical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for-each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loop </a:t>
            </a:r>
            <a:r>
              <a:rPr lang="en-US" dirty="0" smtClean="0"/>
              <a:t>syntax </a:t>
            </a:r>
            <a:r>
              <a:rPr lang="en-US" dirty="0"/>
              <a:t>is: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 smtClean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Iterates over all the elements of a collection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 smtClean="0"/>
              <a:t>The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element</a:t>
            </a:r>
            <a:r>
              <a:rPr lang="en-US" dirty="0" smtClean="0"/>
              <a:t> is the loop variable that takes sequentially all collection values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The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collection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can be list, array or other group of elements of the same type</a:t>
            </a:r>
            <a:endParaRPr lang="bg-BG" dirty="0"/>
          </a:p>
        </p:txBody>
      </p:sp>
      <p:sp>
        <p:nvSpPr>
          <p:cNvPr id="463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For-Each Loop</a:t>
            </a:r>
            <a:endParaRPr lang="bg-BG" dirty="0"/>
          </a:p>
        </p:txBody>
      </p:sp>
      <p:sp>
        <p:nvSpPr>
          <p:cNvPr id="463881" name="Rectangle 9"/>
          <p:cNvSpPr>
            <a:spLocks noChangeArrowheads="1"/>
          </p:cNvSpPr>
          <p:nvPr/>
        </p:nvSpPr>
        <p:spPr bwMode="auto">
          <a:xfrm>
            <a:off x="1827216" y="2006776"/>
            <a:ext cx="8534396" cy="1532727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(Type element :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collection</a:t>
            </a:r>
            <a:r>
              <a:rPr lang="en-US" sz="2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{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/>
            </a:r>
            <a:b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statements;</a:t>
            </a:r>
            <a:b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72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6" name="Picture 2" descr="http://files.softicons.com/download/system-icons/web0.2ama-icons-by-chrfb/png/256x256/Toolbar%20-%20Loop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4812" y="1284317"/>
            <a:ext cx="1444917" cy="1444917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8096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35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Example of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for-each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loop:</a:t>
            </a:r>
          </a:p>
          <a:p>
            <a:pPr>
              <a:lnSpc>
                <a:spcPct val="100000"/>
              </a:lnSpc>
            </a:pP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>
              <a:lnSpc>
                <a:spcPct val="100000"/>
              </a:lnSpc>
            </a:pPr>
            <a:endParaRPr lang="en-US" dirty="0" smtClean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>
              <a:lnSpc>
                <a:spcPct val="100000"/>
              </a:lnSpc>
            </a:pP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>
              <a:lnSpc>
                <a:spcPct val="100000"/>
              </a:lnSpc>
            </a:pPr>
            <a:endParaRPr lang="en-US" dirty="0" smtClean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  <a:cs typeface="Consolas" pitchFamily="49" charset="0"/>
              </a:rPr>
              <a:t>The loop iterates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  <a:cs typeface="Consolas" pitchFamily="49" charset="0"/>
              </a:rPr>
              <a:t>over 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  <a:cs typeface="Consolas" pitchFamily="49" charset="0"/>
              </a:rPr>
              <a:t>array of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  <a:cs typeface="Consolas" pitchFamily="49" charset="0"/>
              </a:rPr>
              <a:t>day names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  <a:latin typeface="+mj-lt"/>
              <a:cs typeface="Consolas" pitchFamily="49" charset="0"/>
            </a:endParaRP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  <a:cs typeface="Consolas" pitchFamily="49" charset="0"/>
              </a:rPr>
              <a:t>The variable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day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  <a:cs typeface="Consolas" pitchFamily="49" charset="0"/>
              </a:rPr>
              <a:t> takes all its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  <a:cs typeface="Consolas" pitchFamily="49" charset="0"/>
              </a:rPr>
              <a:t>values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  <a:cs typeface="Consolas" pitchFamily="49" charset="0"/>
              </a:rPr>
              <a:t>Applicable for all collections: arrays, lists, strings, etc.</a:t>
            </a:r>
            <a:endParaRPr lang="en-US" dirty="0" smtClean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843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cs typeface="Consolas" pitchFamily="49" charset="0"/>
              </a:rPr>
              <a:t>For-Each</a:t>
            </a:r>
            <a:r>
              <a:rPr lang="en-US" dirty="0" smtClean="0"/>
              <a:t> Loop </a:t>
            </a:r>
            <a:r>
              <a:rPr lang="en-US" dirty="0"/>
              <a:t>– Example</a:t>
            </a:r>
            <a:endParaRPr lang="bg-BG" dirty="0"/>
          </a:p>
        </p:txBody>
      </p:sp>
      <p:sp>
        <p:nvSpPr>
          <p:cNvPr id="484357" name="Rectangle 5"/>
          <p:cNvSpPr>
            <a:spLocks noChangeArrowheads="1"/>
          </p:cNvSpPr>
          <p:nvPr/>
        </p:nvSpPr>
        <p:spPr bwMode="auto">
          <a:xfrm>
            <a:off x="1065212" y="1994623"/>
            <a:ext cx="10058400" cy="2292935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String[] days = { "Monday", "Tuesday", "Wednesday</a:t>
            </a:r>
            <a:r>
              <a:rPr lang="en-US" sz="2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"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Thursday</a:t>
            </a:r>
            <a:r>
              <a:rPr lang="en-US" sz="2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 "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Friday", "Saturday", "Sunday" };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(String day : days)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System.out.println(day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73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2175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74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Loops can be nested (one inside another)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Example: print </a:t>
            </a:r>
            <a:r>
              <a:rPr lang="en-US" dirty="0"/>
              <a:t>all combinations from TOTO 6/49 lottery</a:t>
            </a:r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Nested Loops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41390" y="2775924"/>
            <a:ext cx="10334622" cy="3320076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(int i1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1; i1 &lt;= 44; i1++)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for (int i2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i1 + 1; i2 &lt;= 45; i2++)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(int i3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i2 + 1; i3 &lt;= 46; i3++)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(int i4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i3 + 1; i4 &lt;= 47; i4++)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(int i5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i4 + 1; i5 &lt;= 48; i5++)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(int i6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i5 + 1; i6 &lt;= 49; i6++)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System.out.printf("%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 %d %d %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%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%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d\n",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i1, i2, i3, i4, i5, i6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6941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Loops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7" name="Picture 1" descr="C:\Trash\infinity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6484" y="1600200"/>
            <a:ext cx="7977928" cy="3073686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287554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956293"/>
            <a:ext cx="8938472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 smtClean="0"/>
              <a:t>Methods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446212" y="5712544"/>
            <a:ext cx="8938472" cy="688256"/>
          </a:xfrm>
        </p:spPr>
        <p:txBody>
          <a:bodyPr/>
          <a:lstStyle/>
          <a:p>
            <a:r>
              <a:rPr lang="en-US" dirty="0" smtClean="0"/>
              <a:t>Defining and Invoking Methods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4137" y="609600"/>
            <a:ext cx="6302622" cy="4130910"/>
          </a:xfrm>
          <a:prstGeom prst="rect">
            <a:avLst/>
          </a:prstGeom>
          <a:scene3d>
            <a:camera prst="perspectiveRelaxedModerately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074739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3212" y="1295400"/>
            <a:ext cx="4343400" cy="5229602"/>
          </a:xfrm>
        </p:spPr>
        <p:txBody>
          <a:bodyPr>
            <a:normAutofit/>
          </a:bodyPr>
          <a:lstStyle/>
          <a:p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Methods</a:t>
            </a:r>
            <a:r>
              <a:rPr lang="en-US" sz="3200" dirty="0" smtClean="0"/>
              <a:t> are named pieces of code</a:t>
            </a:r>
          </a:p>
          <a:p>
            <a:pPr lvl="1"/>
            <a:r>
              <a:rPr lang="en-US" sz="3000" dirty="0" smtClean="0"/>
              <a:t>Defined in the class body</a:t>
            </a:r>
          </a:p>
          <a:p>
            <a:pPr lvl="1"/>
            <a:r>
              <a:rPr lang="en-US" sz="3000" dirty="0" smtClean="0"/>
              <a:t>Can be invoked</a:t>
            </a:r>
            <a:r>
              <a:rPr lang="bg-BG" sz="3000" dirty="0" smtClean="0"/>
              <a:t> </a:t>
            </a:r>
            <a:r>
              <a:rPr lang="en-US" sz="3000" dirty="0" smtClean="0"/>
              <a:t>multiple times</a:t>
            </a:r>
          </a:p>
          <a:p>
            <a:pPr lvl="1"/>
            <a:r>
              <a:rPr lang="en-US" sz="3000" dirty="0" smtClean="0"/>
              <a:t>Can take parameters</a:t>
            </a:r>
          </a:p>
          <a:p>
            <a:pPr lvl="1"/>
            <a:r>
              <a:rPr lang="en-US" sz="3000" dirty="0" smtClean="0"/>
              <a:t>Can return a value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Methods: Defining and Invoking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4418012" y="1295400"/>
            <a:ext cx="7315200" cy="4819754"/>
            <a:chOff x="4951412" y="1295400"/>
            <a:chExt cx="6769817" cy="4819754"/>
          </a:xfrm>
        </p:grpSpPr>
        <p:sp>
          <p:nvSpPr>
            <p:cNvPr id="5" name="Text Placeholder 5"/>
            <p:cNvSpPr txBox="1">
              <a:spLocks/>
            </p:cNvSpPr>
            <p:nvPr/>
          </p:nvSpPr>
          <p:spPr>
            <a:xfrm>
              <a:off x="4951412" y="1295400"/>
              <a:ext cx="6400800" cy="4819754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vert="horz" wrap="square" lIns="144000" tIns="108000" rIns="144000" bIns="108000" rtlCol="0">
              <a:spAutoFit/>
            </a:bodyPr>
            <a:lstStyle>
              <a:lvl1pPr inden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2B254"/>
                </a:buClr>
                <a:buSzPct val="100000"/>
                <a:buFont typeface="Wingdings" panose="05000000000000000000" pitchFamily="2" charset="2"/>
                <a:buNone/>
                <a:defRPr lang="en-US" b="1" noProof="1" smtClean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defRPr>
              </a:lvl1pPr>
              <a:lvl2pPr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§"/>
                <a:defRPr sz="3200" b="0"/>
              </a:lvl2pPr>
              <a:lvl3pPr marL="914240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F9A1D"/>
                </a:buClr>
                <a:buSzPct val="80000"/>
                <a:buFont typeface="Wingdings" panose="05000000000000000000" pitchFamily="2" charset="2"/>
                <a:buChar char="§"/>
                <a:defRPr sz="3000" b="0"/>
              </a:lvl3pPr>
              <a:lvl4pPr marL="1218987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D9411"/>
                </a:buClr>
                <a:buSzPct val="80000"/>
                <a:buFont typeface="Wingdings" panose="05000000000000000000" pitchFamily="2" charset="2"/>
                <a:buChar char="§"/>
                <a:defRPr sz="2800" b="0"/>
              </a:lvl4pPr>
              <a:lvl5pPr marL="1523733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28D10"/>
                </a:buClr>
                <a:buSzPct val="80000"/>
                <a:buFont typeface="Wingdings" panose="05000000000000000000" pitchFamily="2" charset="2"/>
                <a:buChar char="§"/>
                <a:defRPr sz="2600" b="0"/>
              </a:lvl5pPr>
              <a:lvl6pPr marL="182848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6pPr>
              <a:lvl7pPr marL="2133227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7pPr>
              <a:lvl8pPr marL="2437972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8pPr>
              <a:lvl9pPr marL="274272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9pPr>
            </a:lstStyle>
            <a:p>
              <a:pPr>
                <a:lnSpc>
                  <a:spcPct val="110000"/>
                </a:lnSpc>
              </a:pPr>
              <a:r>
                <a:rPr lang="en-US" sz="2100" dirty="0" smtClean="0"/>
                <a:t>private static void printAsterix(int count) {</a:t>
              </a:r>
            </a:p>
            <a:p>
              <a:pPr>
                <a:lnSpc>
                  <a:spcPct val="110000"/>
                </a:lnSpc>
              </a:pPr>
              <a:r>
                <a:rPr lang="en-US" sz="2100" dirty="0" smtClean="0"/>
                <a:t>  for (int i = 0; i &lt; count; i++) {</a:t>
              </a:r>
            </a:p>
            <a:p>
              <a:pPr>
                <a:lnSpc>
                  <a:spcPct val="110000"/>
                </a:lnSpc>
              </a:pPr>
              <a:r>
                <a:rPr lang="en-US" sz="2100" dirty="0" smtClean="0"/>
                <a:t>    System.out.print("*");</a:t>
              </a:r>
            </a:p>
            <a:p>
              <a:pPr>
                <a:lnSpc>
                  <a:spcPct val="110000"/>
                </a:lnSpc>
              </a:pPr>
              <a:r>
                <a:rPr lang="en-US" sz="2100" dirty="0" smtClean="0"/>
                <a:t>  }</a:t>
              </a:r>
            </a:p>
            <a:p>
              <a:pPr>
                <a:lnSpc>
                  <a:spcPct val="110000"/>
                </a:lnSpc>
              </a:pPr>
              <a:r>
                <a:rPr lang="en-US" sz="2100" dirty="0" smtClean="0"/>
                <a:t>  System.out.println();		</a:t>
              </a:r>
            </a:p>
            <a:p>
              <a:pPr>
                <a:lnSpc>
                  <a:spcPct val="110000"/>
                </a:lnSpc>
              </a:pPr>
              <a:r>
                <a:rPr lang="en-US" sz="2100" dirty="0" smtClean="0"/>
                <a:t>}</a:t>
              </a:r>
            </a:p>
            <a:p>
              <a:pPr>
                <a:lnSpc>
                  <a:spcPct val="110000"/>
                </a:lnSpc>
              </a:pPr>
              <a:endParaRPr lang="en-US" sz="2100" dirty="0" smtClean="0"/>
            </a:p>
            <a:p>
              <a:pPr>
                <a:lnSpc>
                  <a:spcPct val="110000"/>
                </a:lnSpc>
              </a:pPr>
              <a:r>
                <a:rPr lang="en-US" sz="2100" dirty="0" smtClean="0"/>
                <a:t>public static void main(String[] args) {</a:t>
              </a:r>
            </a:p>
            <a:p>
              <a:pPr>
                <a:lnSpc>
                  <a:spcPct val="110000"/>
                </a:lnSpc>
              </a:pPr>
              <a:r>
                <a:rPr lang="en-US" sz="2100" dirty="0" smtClean="0"/>
                <a:t>  int n = 5;</a:t>
              </a:r>
            </a:p>
            <a:p>
              <a:pPr>
                <a:lnSpc>
                  <a:spcPct val="110000"/>
                </a:lnSpc>
              </a:pPr>
              <a:r>
                <a:rPr lang="en-US" sz="2100" dirty="0" smtClean="0"/>
                <a:t>  for (int i = 1; i &lt;= n; i++) {</a:t>
              </a:r>
            </a:p>
            <a:p>
              <a:pPr>
                <a:lnSpc>
                  <a:spcPct val="110000"/>
                </a:lnSpc>
              </a:pPr>
              <a:r>
                <a:rPr lang="en-US" sz="2100" dirty="0" smtClean="0"/>
                <a:t>    printAsterix(i);</a:t>
              </a:r>
            </a:p>
            <a:p>
              <a:pPr>
                <a:lnSpc>
                  <a:spcPct val="110000"/>
                </a:lnSpc>
              </a:pPr>
              <a:r>
                <a:rPr lang="en-US" sz="2100" dirty="0" smtClean="0"/>
                <a:t>  }</a:t>
              </a:r>
            </a:p>
            <a:p>
              <a:pPr>
                <a:lnSpc>
                  <a:spcPct val="110000"/>
                </a:lnSpc>
              </a:pPr>
              <a:r>
                <a:rPr lang="en-US" sz="2100" dirty="0" smtClean="0"/>
                <a:t>}</a:t>
              </a:r>
              <a:endParaRPr lang="en-US" sz="2100" dirty="0"/>
            </a:p>
          </p:txBody>
        </p:sp>
        <p:sp>
          <p:nvSpPr>
            <p:cNvPr id="12" name="Line 93"/>
            <p:cNvSpPr>
              <a:spLocks noChangeShapeType="1"/>
            </p:cNvSpPr>
            <p:nvPr/>
          </p:nvSpPr>
          <p:spPr bwMode="auto">
            <a:xfrm flipH="1" flipV="1">
              <a:off x="7930365" y="1578592"/>
              <a:ext cx="3790864" cy="3535522"/>
            </a:xfrm>
            <a:custGeom>
              <a:avLst/>
              <a:gdLst>
                <a:gd name="connsiteX0" fmla="*/ 0 w 238887"/>
                <a:gd name="connsiteY0" fmla="*/ 0 h 2535721"/>
                <a:gd name="connsiteX1" fmla="*/ 238887 w 238887"/>
                <a:gd name="connsiteY1" fmla="*/ 2535721 h 2535721"/>
                <a:gd name="connsiteX0" fmla="*/ 0 w 238887"/>
                <a:gd name="connsiteY0" fmla="*/ 0 h 2535721"/>
                <a:gd name="connsiteX1" fmla="*/ 190726 w 238887"/>
                <a:gd name="connsiteY1" fmla="*/ 1755578 h 2535721"/>
                <a:gd name="connsiteX2" fmla="*/ 238887 w 238887"/>
                <a:gd name="connsiteY2" fmla="*/ 2535721 h 2535721"/>
                <a:gd name="connsiteX0" fmla="*/ 416679 w 655566"/>
                <a:gd name="connsiteY0" fmla="*/ 0 h 2535721"/>
                <a:gd name="connsiteX1" fmla="*/ 12319 w 655566"/>
                <a:gd name="connsiteY1" fmla="*/ 1886207 h 2535721"/>
                <a:gd name="connsiteX2" fmla="*/ 655566 w 655566"/>
                <a:gd name="connsiteY2" fmla="*/ 2535721 h 2535721"/>
                <a:gd name="connsiteX0" fmla="*/ 430962 w 669849"/>
                <a:gd name="connsiteY0" fmla="*/ 0 h 2535721"/>
                <a:gd name="connsiteX1" fmla="*/ 12087 w 669849"/>
                <a:gd name="connsiteY1" fmla="*/ 1712036 h 2535721"/>
                <a:gd name="connsiteX2" fmla="*/ 669849 w 669849"/>
                <a:gd name="connsiteY2" fmla="*/ 2535721 h 2535721"/>
                <a:gd name="connsiteX0" fmla="*/ 418875 w 657762"/>
                <a:gd name="connsiteY0" fmla="*/ 0 h 2535721"/>
                <a:gd name="connsiteX1" fmla="*/ 0 w 657762"/>
                <a:gd name="connsiteY1" fmla="*/ 1712036 h 2535721"/>
                <a:gd name="connsiteX2" fmla="*/ 657762 w 657762"/>
                <a:gd name="connsiteY2" fmla="*/ 2535721 h 2535721"/>
                <a:gd name="connsiteX0" fmla="*/ 485858 w 724745"/>
                <a:gd name="connsiteY0" fmla="*/ 0 h 2535721"/>
                <a:gd name="connsiteX1" fmla="*/ 66983 w 724745"/>
                <a:gd name="connsiteY1" fmla="*/ 1712036 h 2535721"/>
                <a:gd name="connsiteX2" fmla="*/ 724745 w 724745"/>
                <a:gd name="connsiteY2" fmla="*/ 2535721 h 2535721"/>
                <a:gd name="connsiteX0" fmla="*/ 506104 w 744991"/>
                <a:gd name="connsiteY0" fmla="*/ 0 h 2535721"/>
                <a:gd name="connsiteX1" fmla="*/ 87229 w 744991"/>
                <a:gd name="connsiteY1" fmla="*/ 1712036 h 2535721"/>
                <a:gd name="connsiteX2" fmla="*/ 744991 w 744991"/>
                <a:gd name="connsiteY2" fmla="*/ 2535721 h 2535721"/>
                <a:gd name="connsiteX0" fmla="*/ 506104 w 744991"/>
                <a:gd name="connsiteY0" fmla="*/ 0 h 2535721"/>
                <a:gd name="connsiteX1" fmla="*/ 87229 w 744991"/>
                <a:gd name="connsiteY1" fmla="*/ 1712036 h 2535721"/>
                <a:gd name="connsiteX2" fmla="*/ 744991 w 744991"/>
                <a:gd name="connsiteY2" fmla="*/ 2535721 h 2535721"/>
                <a:gd name="connsiteX0" fmla="*/ 506104 w 744991"/>
                <a:gd name="connsiteY0" fmla="*/ 0 h 2535721"/>
                <a:gd name="connsiteX1" fmla="*/ 87229 w 744991"/>
                <a:gd name="connsiteY1" fmla="*/ 1712036 h 2535721"/>
                <a:gd name="connsiteX2" fmla="*/ 744991 w 744991"/>
                <a:gd name="connsiteY2" fmla="*/ 2535721 h 2535721"/>
                <a:gd name="connsiteX0" fmla="*/ 488099 w 726986"/>
                <a:gd name="connsiteY0" fmla="*/ 0 h 2535721"/>
                <a:gd name="connsiteX1" fmla="*/ 69224 w 726986"/>
                <a:gd name="connsiteY1" fmla="*/ 1712036 h 2535721"/>
                <a:gd name="connsiteX2" fmla="*/ 726986 w 726986"/>
                <a:gd name="connsiteY2" fmla="*/ 2535721 h 2535721"/>
                <a:gd name="connsiteX0" fmla="*/ 1924933 w 1924933"/>
                <a:gd name="connsiteY0" fmla="*/ 0 h 3638807"/>
                <a:gd name="connsiteX1" fmla="*/ 1506058 w 1924933"/>
                <a:gd name="connsiteY1" fmla="*/ 1712036 h 3638807"/>
                <a:gd name="connsiteX2" fmla="*/ 117306 w 1924933"/>
                <a:gd name="connsiteY2" fmla="*/ 3638807 h 3638807"/>
                <a:gd name="connsiteX0" fmla="*/ 2080776 w 2080776"/>
                <a:gd name="connsiteY0" fmla="*/ 81191 h 3719998"/>
                <a:gd name="connsiteX1" fmla="*/ 210473 w 2080776"/>
                <a:gd name="connsiteY1" fmla="*/ 704656 h 3719998"/>
                <a:gd name="connsiteX2" fmla="*/ 273149 w 2080776"/>
                <a:gd name="connsiteY2" fmla="*/ 3719998 h 3719998"/>
                <a:gd name="connsiteX0" fmla="*/ 2080776 w 2080776"/>
                <a:gd name="connsiteY0" fmla="*/ 91564 h 3730371"/>
                <a:gd name="connsiteX1" fmla="*/ 210473 w 2080776"/>
                <a:gd name="connsiteY1" fmla="*/ 715029 h 3730371"/>
                <a:gd name="connsiteX2" fmla="*/ 273149 w 2080776"/>
                <a:gd name="connsiteY2" fmla="*/ 3730371 h 3730371"/>
                <a:gd name="connsiteX0" fmla="*/ 2122647 w 2122647"/>
                <a:gd name="connsiteY0" fmla="*/ 91564 h 3730371"/>
                <a:gd name="connsiteX1" fmla="*/ 252344 w 2122647"/>
                <a:gd name="connsiteY1" fmla="*/ 715029 h 3730371"/>
                <a:gd name="connsiteX2" fmla="*/ 315020 w 2122647"/>
                <a:gd name="connsiteY2" fmla="*/ 3730371 h 3730371"/>
                <a:gd name="connsiteX0" fmla="*/ 2336194 w 2336194"/>
                <a:gd name="connsiteY0" fmla="*/ 0 h 3638807"/>
                <a:gd name="connsiteX1" fmla="*/ 44977 w 2336194"/>
                <a:gd name="connsiteY1" fmla="*/ 884722 h 3638807"/>
                <a:gd name="connsiteX2" fmla="*/ 528567 w 2336194"/>
                <a:gd name="connsiteY2" fmla="*/ 3638807 h 3638807"/>
                <a:gd name="connsiteX0" fmla="*/ 2417511 w 2417511"/>
                <a:gd name="connsiteY0" fmla="*/ 0 h 3707350"/>
                <a:gd name="connsiteX1" fmla="*/ 126294 w 2417511"/>
                <a:gd name="connsiteY1" fmla="*/ 884722 h 3707350"/>
                <a:gd name="connsiteX2" fmla="*/ 331140 w 2417511"/>
                <a:gd name="connsiteY2" fmla="*/ 3450122 h 3707350"/>
                <a:gd name="connsiteX3" fmla="*/ 609884 w 2417511"/>
                <a:gd name="connsiteY3" fmla="*/ 3638807 h 3707350"/>
                <a:gd name="connsiteX0" fmla="*/ 2516348 w 2516348"/>
                <a:gd name="connsiteY0" fmla="*/ 0 h 3655940"/>
                <a:gd name="connsiteX1" fmla="*/ 225131 w 2516348"/>
                <a:gd name="connsiteY1" fmla="*/ 884722 h 3655940"/>
                <a:gd name="connsiteX2" fmla="*/ 96149 w 2516348"/>
                <a:gd name="connsiteY2" fmla="*/ 3348522 h 3655940"/>
                <a:gd name="connsiteX3" fmla="*/ 708721 w 2516348"/>
                <a:gd name="connsiteY3" fmla="*/ 3638807 h 3655940"/>
                <a:gd name="connsiteX0" fmla="*/ 2443251 w 2443251"/>
                <a:gd name="connsiteY0" fmla="*/ 0 h 3655940"/>
                <a:gd name="connsiteX1" fmla="*/ 152034 w 2443251"/>
                <a:gd name="connsiteY1" fmla="*/ 884722 h 3655940"/>
                <a:gd name="connsiteX2" fmla="*/ 23052 w 2443251"/>
                <a:gd name="connsiteY2" fmla="*/ 3348522 h 3655940"/>
                <a:gd name="connsiteX3" fmla="*/ 635624 w 2443251"/>
                <a:gd name="connsiteY3" fmla="*/ 3638807 h 3655940"/>
                <a:gd name="connsiteX0" fmla="*/ 2443251 w 2443251"/>
                <a:gd name="connsiteY0" fmla="*/ 0 h 3655940"/>
                <a:gd name="connsiteX1" fmla="*/ 152034 w 2443251"/>
                <a:gd name="connsiteY1" fmla="*/ 884722 h 3655940"/>
                <a:gd name="connsiteX2" fmla="*/ 23052 w 2443251"/>
                <a:gd name="connsiteY2" fmla="*/ 3348522 h 3655940"/>
                <a:gd name="connsiteX3" fmla="*/ 635624 w 2443251"/>
                <a:gd name="connsiteY3" fmla="*/ 3638807 h 3655940"/>
                <a:gd name="connsiteX0" fmla="*/ 2464548 w 2464548"/>
                <a:gd name="connsiteY0" fmla="*/ 0 h 3655940"/>
                <a:gd name="connsiteX1" fmla="*/ 173331 w 2464548"/>
                <a:gd name="connsiteY1" fmla="*/ 884722 h 3655940"/>
                <a:gd name="connsiteX2" fmla="*/ 44349 w 2464548"/>
                <a:gd name="connsiteY2" fmla="*/ 3348522 h 3655940"/>
                <a:gd name="connsiteX3" fmla="*/ 656921 w 2464548"/>
                <a:gd name="connsiteY3" fmla="*/ 3638807 h 3655940"/>
                <a:gd name="connsiteX0" fmla="*/ 2464548 w 2464548"/>
                <a:gd name="connsiteY0" fmla="*/ 0 h 3638894"/>
                <a:gd name="connsiteX1" fmla="*/ 173331 w 2464548"/>
                <a:gd name="connsiteY1" fmla="*/ 884722 h 3638894"/>
                <a:gd name="connsiteX2" fmla="*/ 44349 w 2464548"/>
                <a:gd name="connsiteY2" fmla="*/ 3348522 h 3638894"/>
                <a:gd name="connsiteX3" fmla="*/ 656921 w 2464548"/>
                <a:gd name="connsiteY3" fmla="*/ 3638807 h 3638894"/>
                <a:gd name="connsiteX0" fmla="*/ 2535409 w 2535409"/>
                <a:gd name="connsiteY0" fmla="*/ 0 h 3638894"/>
                <a:gd name="connsiteX1" fmla="*/ 244192 w 2535409"/>
                <a:gd name="connsiteY1" fmla="*/ 884722 h 3638894"/>
                <a:gd name="connsiteX2" fmla="*/ 115210 w 2535409"/>
                <a:gd name="connsiteY2" fmla="*/ 3348522 h 3638894"/>
                <a:gd name="connsiteX3" fmla="*/ 727782 w 2535409"/>
                <a:gd name="connsiteY3" fmla="*/ 3638807 h 3638894"/>
                <a:gd name="connsiteX0" fmla="*/ 2503182 w 2503182"/>
                <a:gd name="connsiteY0" fmla="*/ 0 h 3638894"/>
                <a:gd name="connsiteX1" fmla="*/ 211965 w 2503182"/>
                <a:gd name="connsiteY1" fmla="*/ 884722 h 3638894"/>
                <a:gd name="connsiteX2" fmla="*/ 82983 w 2503182"/>
                <a:gd name="connsiteY2" fmla="*/ 3348522 h 3638894"/>
                <a:gd name="connsiteX3" fmla="*/ 695555 w 2503182"/>
                <a:gd name="connsiteY3" fmla="*/ 3638807 h 3638894"/>
                <a:gd name="connsiteX0" fmla="*/ 2431987 w 2431987"/>
                <a:gd name="connsiteY0" fmla="*/ 0 h 3638807"/>
                <a:gd name="connsiteX1" fmla="*/ 140770 w 2431987"/>
                <a:gd name="connsiteY1" fmla="*/ 884722 h 3638807"/>
                <a:gd name="connsiteX2" fmla="*/ 126088 w 2431987"/>
                <a:gd name="connsiteY2" fmla="*/ 3335975 h 3638807"/>
                <a:gd name="connsiteX3" fmla="*/ 624360 w 2431987"/>
                <a:gd name="connsiteY3" fmla="*/ 3638807 h 3638807"/>
                <a:gd name="connsiteX0" fmla="*/ 2385487 w 2385487"/>
                <a:gd name="connsiteY0" fmla="*/ 11694 h 3650501"/>
                <a:gd name="connsiteX1" fmla="*/ 221270 w 2385487"/>
                <a:gd name="connsiteY1" fmla="*/ 833677 h 3650501"/>
                <a:gd name="connsiteX2" fmla="*/ 79588 w 2385487"/>
                <a:gd name="connsiteY2" fmla="*/ 3347669 h 3650501"/>
                <a:gd name="connsiteX3" fmla="*/ 577860 w 2385487"/>
                <a:gd name="connsiteY3" fmla="*/ 3650501 h 3650501"/>
                <a:gd name="connsiteX0" fmla="*/ 2385487 w 2385487"/>
                <a:gd name="connsiteY0" fmla="*/ 11694 h 3650501"/>
                <a:gd name="connsiteX1" fmla="*/ 221270 w 2385487"/>
                <a:gd name="connsiteY1" fmla="*/ 833677 h 3650501"/>
                <a:gd name="connsiteX2" fmla="*/ 79588 w 2385487"/>
                <a:gd name="connsiteY2" fmla="*/ 3347669 h 3650501"/>
                <a:gd name="connsiteX3" fmla="*/ 577860 w 2385487"/>
                <a:gd name="connsiteY3" fmla="*/ 3650501 h 3650501"/>
                <a:gd name="connsiteX0" fmla="*/ 2334687 w 2334687"/>
                <a:gd name="connsiteY0" fmla="*/ 11694 h 3650501"/>
                <a:gd name="connsiteX1" fmla="*/ 170470 w 2334687"/>
                <a:gd name="connsiteY1" fmla="*/ 833677 h 3650501"/>
                <a:gd name="connsiteX2" fmla="*/ 28788 w 2334687"/>
                <a:gd name="connsiteY2" fmla="*/ 3347669 h 3650501"/>
                <a:gd name="connsiteX3" fmla="*/ 527060 w 2334687"/>
                <a:gd name="connsiteY3" fmla="*/ 3650501 h 3650501"/>
                <a:gd name="connsiteX0" fmla="*/ 2357264 w 2357264"/>
                <a:gd name="connsiteY0" fmla="*/ 11694 h 3650501"/>
                <a:gd name="connsiteX1" fmla="*/ 193047 w 2357264"/>
                <a:gd name="connsiteY1" fmla="*/ 833677 h 3650501"/>
                <a:gd name="connsiteX2" fmla="*/ 51365 w 2357264"/>
                <a:gd name="connsiteY2" fmla="*/ 3347669 h 3650501"/>
                <a:gd name="connsiteX3" fmla="*/ 549637 w 2357264"/>
                <a:gd name="connsiteY3" fmla="*/ 3650501 h 3650501"/>
                <a:gd name="connsiteX0" fmla="*/ 2323398 w 2323398"/>
                <a:gd name="connsiteY0" fmla="*/ 11694 h 3650501"/>
                <a:gd name="connsiteX1" fmla="*/ 159181 w 2323398"/>
                <a:gd name="connsiteY1" fmla="*/ 833677 h 3650501"/>
                <a:gd name="connsiteX2" fmla="*/ 17499 w 2323398"/>
                <a:gd name="connsiteY2" fmla="*/ 3347669 h 3650501"/>
                <a:gd name="connsiteX3" fmla="*/ 515771 w 2323398"/>
                <a:gd name="connsiteY3" fmla="*/ 3650501 h 3650501"/>
                <a:gd name="connsiteX0" fmla="*/ 2323398 w 2323398"/>
                <a:gd name="connsiteY0" fmla="*/ 11694 h 3650501"/>
                <a:gd name="connsiteX1" fmla="*/ 159181 w 2323398"/>
                <a:gd name="connsiteY1" fmla="*/ 833677 h 3650501"/>
                <a:gd name="connsiteX2" fmla="*/ 17499 w 2323398"/>
                <a:gd name="connsiteY2" fmla="*/ 3347669 h 3650501"/>
                <a:gd name="connsiteX3" fmla="*/ 515771 w 2323398"/>
                <a:gd name="connsiteY3" fmla="*/ 3650501 h 3650501"/>
                <a:gd name="connsiteX0" fmla="*/ 2374197 w 2374197"/>
                <a:gd name="connsiteY0" fmla="*/ 11694 h 3650501"/>
                <a:gd name="connsiteX1" fmla="*/ 209980 w 2374197"/>
                <a:gd name="connsiteY1" fmla="*/ 833677 h 3650501"/>
                <a:gd name="connsiteX2" fmla="*/ 68298 w 2374197"/>
                <a:gd name="connsiteY2" fmla="*/ 3347669 h 3650501"/>
                <a:gd name="connsiteX3" fmla="*/ 566570 w 2374197"/>
                <a:gd name="connsiteY3" fmla="*/ 3650501 h 3650501"/>
                <a:gd name="connsiteX0" fmla="*/ 2374197 w 2374197"/>
                <a:gd name="connsiteY0" fmla="*/ 11694 h 3653202"/>
                <a:gd name="connsiteX1" fmla="*/ 209980 w 2374197"/>
                <a:gd name="connsiteY1" fmla="*/ 833677 h 3653202"/>
                <a:gd name="connsiteX2" fmla="*/ 68298 w 2374197"/>
                <a:gd name="connsiteY2" fmla="*/ 3347669 h 3653202"/>
                <a:gd name="connsiteX3" fmla="*/ 566570 w 2374197"/>
                <a:gd name="connsiteY3" fmla="*/ 3650501 h 3653202"/>
                <a:gd name="connsiteX0" fmla="*/ 2345976 w 2345976"/>
                <a:gd name="connsiteY0" fmla="*/ 11694 h 3653202"/>
                <a:gd name="connsiteX1" fmla="*/ 181759 w 2345976"/>
                <a:gd name="connsiteY1" fmla="*/ 833677 h 3653202"/>
                <a:gd name="connsiteX2" fmla="*/ 40077 w 2345976"/>
                <a:gd name="connsiteY2" fmla="*/ 3347669 h 3653202"/>
                <a:gd name="connsiteX3" fmla="*/ 538349 w 2345976"/>
                <a:gd name="connsiteY3" fmla="*/ 3650501 h 3653202"/>
                <a:gd name="connsiteX0" fmla="*/ 2355341 w 2355341"/>
                <a:gd name="connsiteY0" fmla="*/ 11694 h 3653202"/>
                <a:gd name="connsiteX1" fmla="*/ 191124 w 2355341"/>
                <a:gd name="connsiteY1" fmla="*/ 833677 h 3653202"/>
                <a:gd name="connsiteX2" fmla="*/ 49442 w 2355341"/>
                <a:gd name="connsiteY2" fmla="*/ 3347669 h 3653202"/>
                <a:gd name="connsiteX3" fmla="*/ 547714 w 2355341"/>
                <a:gd name="connsiteY3" fmla="*/ 3650501 h 3653202"/>
                <a:gd name="connsiteX0" fmla="*/ 2338502 w 2338502"/>
                <a:gd name="connsiteY0" fmla="*/ 11694 h 3653202"/>
                <a:gd name="connsiteX1" fmla="*/ 174285 w 2338502"/>
                <a:gd name="connsiteY1" fmla="*/ 833677 h 3653202"/>
                <a:gd name="connsiteX2" fmla="*/ 32603 w 2338502"/>
                <a:gd name="connsiteY2" fmla="*/ 3347669 h 3653202"/>
                <a:gd name="connsiteX3" fmla="*/ 530875 w 2338502"/>
                <a:gd name="connsiteY3" fmla="*/ 3650501 h 3653202"/>
                <a:gd name="connsiteX0" fmla="*/ 2338502 w 2338502"/>
                <a:gd name="connsiteY0" fmla="*/ 17683 h 3659191"/>
                <a:gd name="connsiteX1" fmla="*/ 174285 w 2338502"/>
                <a:gd name="connsiteY1" fmla="*/ 839666 h 3659191"/>
                <a:gd name="connsiteX2" fmla="*/ 32603 w 2338502"/>
                <a:gd name="connsiteY2" fmla="*/ 3353658 h 3659191"/>
                <a:gd name="connsiteX3" fmla="*/ 530875 w 2338502"/>
                <a:gd name="connsiteY3" fmla="*/ 3656490 h 3659191"/>
                <a:gd name="connsiteX0" fmla="*/ 2338502 w 2338502"/>
                <a:gd name="connsiteY0" fmla="*/ 0 h 3641508"/>
                <a:gd name="connsiteX1" fmla="*/ 174285 w 2338502"/>
                <a:gd name="connsiteY1" fmla="*/ 821983 h 3641508"/>
                <a:gd name="connsiteX2" fmla="*/ 32603 w 2338502"/>
                <a:gd name="connsiteY2" fmla="*/ 3335975 h 3641508"/>
                <a:gd name="connsiteX3" fmla="*/ 530875 w 2338502"/>
                <a:gd name="connsiteY3" fmla="*/ 3638807 h 3641508"/>
                <a:gd name="connsiteX0" fmla="*/ 2338502 w 2338502"/>
                <a:gd name="connsiteY0" fmla="*/ 0 h 3641508"/>
                <a:gd name="connsiteX1" fmla="*/ 174285 w 2338502"/>
                <a:gd name="connsiteY1" fmla="*/ 821983 h 3641508"/>
                <a:gd name="connsiteX2" fmla="*/ 32603 w 2338502"/>
                <a:gd name="connsiteY2" fmla="*/ 3335975 h 3641508"/>
                <a:gd name="connsiteX3" fmla="*/ 530875 w 2338502"/>
                <a:gd name="connsiteY3" fmla="*/ 3638807 h 3641508"/>
                <a:gd name="connsiteX0" fmla="*/ 2338502 w 2338502"/>
                <a:gd name="connsiteY0" fmla="*/ 0 h 3641508"/>
                <a:gd name="connsiteX1" fmla="*/ 174285 w 2338502"/>
                <a:gd name="connsiteY1" fmla="*/ 821983 h 3641508"/>
                <a:gd name="connsiteX2" fmla="*/ 32603 w 2338502"/>
                <a:gd name="connsiteY2" fmla="*/ 3335975 h 3641508"/>
                <a:gd name="connsiteX3" fmla="*/ 530875 w 2338502"/>
                <a:gd name="connsiteY3" fmla="*/ 3638807 h 3641508"/>
                <a:gd name="connsiteX0" fmla="*/ 2382706 w 2382706"/>
                <a:gd name="connsiteY0" fmla="*/ 0 h 3641508"/>
                <a:gd name="connsiteX1" fmla="*/ 95659 w 2382706"/>
                <a:gd name="connsiteY1" fmla="*/ 808498 h 3641508"/>
                <a:gd name="connsiteX2" fmla="*/ 76807 w 2382706"/>
                <a:gd name="connsiteY2" fmla="*/ 3335975 h 3641508"/>
                <a:gd name="connsiteX3" fmla="*/ 575079 w 2382706"/>
                <a:gd name="connsiteY3" fmla="*/ 3638807 h 3641508"/>
                <a:gd name="connsiteX0" fmla="*/ 2345335 w 2345335"/>
                <a:gd name="connsiteY0" fmla="*/ 0 h 3641508"/>
                <a:gd name="connsiteX1" fmla="*/ 58288 w 2345335"/>
                <a:gd name="connsiteY1" fmla="*/ 808498 h 3641508"/>
                <a:gd name="connsiteX2" fmla="*/ 39436 w 2345335"/>
                <a:gd name="connsiteY2" fmla="*/ 3335975 h 3641508"/>
                <a:gd name="connsiteX3" fmla="*/ 537708 w 2345335"/>
                <a:gd name="connsiteY3" fmla="*/ 3638807 h 3641508"/>
                <a:gd name="connsiteX0" fmla="*/ 2345335 w 2345335"/>
                <a:gd name="connsiteY0" fmla="*/ 0 h 3641508"/>
                <a:gd name="connsiteX1" fmla="*/ 58288 w 2345335"/>
                <a:gd name="connsiteY1" fmla="*/ 808498 h 3641508"/>
                <a:gd name="connsiteX2" fmla="*/ 39436 w 2345335"/>
                <a:gd name="connsiteY2" fmla="*/ 3335975 h 3641508"/>
                <a:gd name="connsiteX3" fmla="*/ 537708 w 2345335"/>
                <a:gd name="connsiteY3" fmla="*/ 3638807 h 3641508"/>
                <a:gd name="connsiteX0" fmla="*/ 2342062 w 2342062"/>
                <a:gd name="connsiteY0" fmla="*/ 0 h 3641508"/>
                <a:gd name="connsiteX1" fmla="*/ 55015 w 2342062"/>
                <a:gd name="connsiteY1" fmla="*/ 808498 h 3641508"/>
                <a:gd name="connsiteX2" fmla="*/ 36163 w 2342062"/>
                <a:gd name="connsiteY2" fmla="*/ 3335975 h 3641508"/>
                <a:gd name="connsiteX3" fmla="*/ 534435 w 2342062"/>
                <a:gd name="connsiteY3" fmla="*/ 3638807 h 3641508"/>
                <a:gd name="connsiteX0" fmla="*/ 2342062 w 2342062"/>
                <a:gd name="connsiteY0" fmla="*/ 0 h 3641508"/>
                <a:gd name="connsiteX1" fmla="*/ 55015 w 2342062"/>
                <a:gd name="connsiteY1" fmla="*/ 808498 h 3641508"/>
                <a:gd name="connsiteX2" fmla="*/ 36163 w 2342062"/>
                <a:gd name="connsiteY2" fmla="*/ 3335975 h 3641508"/>
                <a:gd name="connsiteX3" fmla="*/ 534435 w 2342062"/>
                <a:gd name="connsiteY3" fmla="*/ 3638807 h 3641508"/>
                <a:gd name="connsiteX0" fmla="*/ 2342062 w 2342062"/>
                <a:gd name="connsiteY0" fmla="*/ 0 h 3641508"/>
                <a:gd name="connsiteX1" fmla="*/ 55015 w 2342062"/>
                <a:gd name="connsiteY1" fmla="*/ 808498 h 3641508"/>
                <a:gd name="connsiteX2" fmla="*/ 36163 w 2342062"/>
                <a:gd name="connsiteY2" fmla="*/ 3335975 h 3641508"/>
                <a:gd name="connsiteX3" fmla="*/ 534435 w 2342062"/>
                <a:gd name="connsiteY3" fmla="*/ 3638807 h 3641508"/>
                <a:gd name="connsiteX0" fmla="*/ 2342062 w 2342062"/>
                <a:gd name="connsiteY0" fmla="*/ 0 h 3641508"/>
                <a:gd name="connsiteX1" fmla="*/ 55015 w 2342062"/>
                <a:gd name="connsiteY1" fmla="*/ 808498 h 3641508"/>
                <a:gd name="connsiteX2" fmla="*/ 36163 w 2342062"/>
                <a:gd name="connsiteY2" fmla="*/ 3335975 h 3641508"/>
                <a:gd name="connsiteX3" fmla="*/ 534435 w 2342062"/>
                <a:gd name="connsiteY3" fmla="*/ 3638807 h 3641508"/>
                <a:gd name="connsiteX0" fmla="*/ 2342062 w 2342062"/>
                <a:gd name="connsiteY0" fmla="*/ 0 h 3641508"/>
                <a:gd name="connsiteX1" fmla="*/ 55015 w 2342062"/>
                <a:gd name="connsiteY1" fmla="*/ 808498 h 3641508"/>
                <a:gd name="connsiteX2" fmla="*/ 36163 w 2342062"/>
                <a:gd name="connsiteY2" fmla="*/ 3335975 h 3641508"/>
                <a:gd name="connsiteX3" fmla="*/ 534435 w 2342062"/>
                <a:gd name="connsiteY3" fmla="*/ 3638807 h 3641508"/>
                <a:gd name="connsiteX0" fmla="*/ 2342062 w 2342062"/>
                <a:gd name="connsiteY0" fmla="*/ 0 h 3641508"/>
                <a:gd name="connsiteX1" fmla="*/ 55015 w 2342062"/>
                <a:gd name="connsiteY1" fmla="*/ 808498 h 3641508"/>
                <a:gd name="connsiteX2" fmla="*/ 36163 w 2342062"/>
                <a:gd name="connsiteY2" fmla="*/ 3335975 h 3641508"/>
                <a:gd name="connsiteX3" fmla="*/ 534435 w 2342062"/>
                <a:gd name="connsiteY3" fmla="*/ 3638807 h 3641508"/>
                <a:gd name="connsiteX0" fmla="*/ 2342062 w 2342062"/>
                <a:gd name="connsiteY0" fmla="*/ 0 h 3641508"/>
                <a:gd name="connsiteX1" fmla="*/ 55015 w 2342062"/>
                <a:gd name="connsiteY1" fmla="*/ 808498 h 3641508"/>
                <a:gd name="connsiteX2" fmla="*/ 36163 w 2342062"/>
                <a:gd name="connsiteY2" fmla="*/ 3335975 h 3641508"/>
                <a:gd name="connsiteX3" fmla="*/ 534435 w 2342062"/>
                <a:gd name="connsiteY3" fmla="*/ 3638807 h 3641508"/>
                <a:gd name="connsiteX0" fmla="*/ 2342062 w 2342062"/>
                <a:gd name="connsiteY0" fmla="*/ 0 h 3641508"/>
                <a:gd name="connsiteX1" fmla="*/ 55015 w 2342062"/>
                <a:gd name="connsiteY1" fmla="*/ 808498 h 3641508"/>
                <a:gd name="connsiteX2" fmla="*/ 36163 w 2342062"/>
                <a:gd name="connsiteY2" fmla="*/ 3335975 h 3641508"/>
                <a:gd name="connsiteX3" fmla="*/ 534435 w 2342062"/>
                <a:gd name="connsiteY3" fmla="*/ 3638807 h 3641508"/>
                <a:gd name="connsiteX0" fmla="*/ 2345334 w 2345334"/>
                <a:gd name="connsiteY0" fmla="*/ 0 h 3641508"/>
                <a:gd name="connsiteX1" fmla="*/ 58287 w 2345334"/>
                <a:gd name="connsiteY1" fmla="*/ 808498 h 3641508"/>
                <a:gd name="connsiteX2" fmla="*/ 39435 w 2345334"/>
                <a:gd name="connsiteY2" fmla="*/ 3335975 h 3641508"/>
                <a:gd name="connsiteX3" fmla="*/ 537707 w 2345334"/>
                <a:gd name="connsiteY3" fmla="*/ 3638807 h 3641508"/>
                <a:gd name="connsiteX0" fmla="*/ 2338385 w 2338385"/>
                <a:gd name="connsiteY0" fmla="*/ 0 h 3641508"/>
                <a:gd name="connsiteX1" fmla="*/ 78633 w 2338385"/>
                <a:gd name="connsiteY1" fmla="*/ 902888 h 3641508"/>
                <a:gd name="connsiteX2" fmla="*/ 32486 w 2338385"/>
                <a:gd name="connsiteY2" fmla="*/ 3335975 h 3641508"/>
                <a:gd name="connsiteX3" fmla="*/ 530758 w 2338385"/>
                <a:gd name="connsiteY3" fmla="*/ 3638807 h 3641508"/>
                <a:gd name="connsiteX0" fmla="*/ 2338385 w 2338385"/>
                <a:gd name="connsiteY0" fmla="*/ 0 h 3641508"/>
                <a:gd name="connsiteX1" fmla="*/ 78633 w 2338385"/>
                <a:gd name="connsiteY1" fmla="*/ 902888 h 3641508"/>
                <a:gd name="connsiteX2" fmla="*/ 32486 w 2338385"/>
                <a:gd name="connsiteY2" fmla="*/ 3335975 h 3641508"/>
                <a:gd name="connsiteX3" fmla="*/ 530758 w 2338385"/>
                <a:gd name="connsiteY3" fmla="*/ 3638807 h 3641508"/>
                <a:gd name="connsiteX0" fmla="*/ 3790864 w 3790864"/>
                <a:gd name="connsiteY0" fmla="*/ 0 h 3493181"/>
                <a:gd name="connsiteX1" fmla="*/ 78633 w 3790864"/>
                <a:gd name="connsiteY1" fmla="*/ 754561 h 3493181"/>
                <a:gd name="connsiteX2" fmla="*/ 32486 w 3790864"/>
                <a:gd name="connsiteY2" fmla="*/ 3187648 h 3493181"/>
                <a:gd name="connsiteX3" fmla="*/ 530758 w 3790864"/>
                <a:gd name="connsiteY3" fmla="*/ 3490480 h 3493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0864" h="3493181">
                  <a:moveTo>
                    <a:pt x="3790864" y="0"/>
                  </a:moveTo>
                  <a:cubicBezTo>
                    <a:pt x="1756584" y="61650"/>
                    <a:pt x="158682" y="-164366"/>
                    <a:pt x="78633" y="754561"/>
                  </a:cubicBezTo>
                  <a:cubicBezTo>
                    <a:pt x="37845" y="1484276"/>
                    <a:pt x="-46297" y="2484890"/>
                    <a:pt x="32486" y="3187648"/>
                  </a:cubicBezTo>
                  <a:cubicBezTo>
                    <a:pt x="123970" y="3613701"/>
                    <a:pt x="484301" y="3459033"/>
                    <a:pt x="530758" y="3490480"/>
                  </a:cubicBezTo>
                </a:path>
              </a:pathLst>
            </a:cu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/>
              <a:tailEnd type="triangle" w="lg" len="med"/>
            </a:ln>
            <a:effectLst>
              <a:outerShdw dist="17961" dir="2700000" algn="ctr" rotWithShape="0">
                <a:schemeClr val="bg1">
                  <a:lumMod val="75000"/>
                  <a:lumOff val="25000"/>
                </a:schemeClr>
              </a:outerShdw>
            </a:effectLst>
          </p:spPr>
          <p:txBody>
            <a:bodyPr anchor="ctr"/>
            <a:lstStyle/>
            <a:p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35179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78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Executing a method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without </a:t>
            </a:r>
            <a:r>
              <a:rPr lang="en-US" sz="3200" dirty="0" smtClean="0"/>
              <a:t>parameters.</a:t>
            </a:r>
          </a:p>
          <a:p>
            <a:endParaRPr lang="en-US" sz="3200" dirty="0" smtClean="0"/>
          </a:p>
          <a:p>
            <a:endParaRPr lang="en-US" sz="3200" dirty="0" smtClean="0"/>
          </a:p>
          <a:p>
            <a:endParaRPr lang="en-US" sz="3200" dirty="0"/>
          </a:p>
          <a:p>
            <a:r>
              <a:rPr lang="en-US" sz="3200" dirty="0" smtClean="0"/>
              <a:t>Executing a method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with </a:t>
            </a:r>
            <a:r>
              <a:rPr lang="en-US" sz="3200" dirty="0" smtClean="0"/>
              <a:t>parameters.</a:t>
            </a:r>
          </a:p>
          <a:p>
            <a:endParaRPr lang="en-US" sz="3200" dirty="0" smtClean="0"/>
          </a:p>
          <a:p>
            <a:endParaRPr lang="en-US" sz="3200" dirty="0" smtClean="0"/>
          </a:p>
          <a:p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Methods: Parameters</a:t>
            </a:r>
            <a:endParaRPr lang="en-US" dirty="0"/>
          </a:p>
        </p:txBody>
      </p:sp>
      <p:pic>
        <p:nvPicPr>
          <p:cNvPr id="1026" name="Picture 2" descr="C:\Users\Bi0GaMe\Downloads\renovation-clipart-home-renovati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0012" y="1196898"/>
            <a:ext cx="2042474" cy="198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 Placeholder 5"/>
          <p:cNvSpPr txBox="1">
            <a:spLocks/>
          </p:cNvSpPr>
          <p:nvPr/>
        </p:nvSpPr>
        <p:spPr>
          <a:xfrm>
            <a:off x="794407" y="1752600"/>
            <a:ext cx="7285193" cy="164003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>
              <a:lnSpc>
                <a:spcPct val="110000"/>
              </a:lnSpc>
            </a:pPr>
            <a:r>
              <a:rPr lang="en-US" sz="2100" dirty="0" smtClean="0"/>
              <a:t>private static House </a:t>
            </a:r>
            <a:r>
              <a:rPr lang="en-US" sz="2100" dirty="0" err="1" smtClean="0"/>
              <a:t>buildHouse</a:t>
            </a:r>
            <a:r>
              <a:rPr lang="en-US" sz="2100" dirty="0" smtClean="0"/>
              <a:t>() {</a:t>
            </a:r>
          </a:p>
          <a:p>
            <a:pPr>
              <a:lnSpc>
                <a:spcPct val="110000"/>
              </a:lnSpc>
            </a:pPr>
            <a:r>
              <a:rPr lang="en-US" sz="2100" dirty="0" smtClean="0"/>
              <a:t>    House </a:t>
            </a:r>
            <a:r>
              <a:rPr lang="en-US" sz="2100" dirty="0" err="1" smtClean="0"/>
              <a:t>newHouse</a:t>
            </a:r>
            <a:r>
              <a:rPr lang="en-US" sz="2100" dirty="0" smtClean="0"/>
              <a:t> = </a:t>
            </a:r>
            <a:r>
              <a:rPr lang="en-US" sz="2100" dirty="0" err="1" smtClean="0"/>
              <a:t>Builder.buildSmallHouse</a:t>
            </a:r>
            <a:r>
              <a:rPr lang="en-US" sz="2100" dirty="0" smtClean="0"/>
              <a:t>();</a:t>
            </a:r>
          </a:p>
          <a:p>
            <a:pPr>
              <a:lnSpc>
                <a:spcPct val="110000"/>
              </a:lnSpc>
            </a:pPr>
            <a:r>
              <a:rPr lang="en-US" sz="2100" dirty="0" smtClean="0"/>
              <a:t>    return </a:t>
            </a:r>
            <a:r>
              <a:rPr lang="en-US" sz="2100" dirty="0" err="1" smtClean="0"/>
              <a:t>newHouse</a:t>
            </a:r>
            <a:r>
              <a:rPr lang="en-US" sz="2100" dirty="0" smtClean="0"/>
              <a:t>;</a:t>
            </a:r>
          </a:p>
          <a:p>
            <a:pPr>
              <a:lnSpc>
                <a:spcPct val="110000"/>
              </a:lnSpc>
            </a:pPr>
            <a:r>
              <a:rPr lang="en-US" sz="2100" dirty="0" smtClean="0"/>
              <a:t>}</a:t>
            </a:r>
            <a:endParaRPr lang="en-US" sz="2100" dirty="0"/>
          </a:p>
        </p:txBody>
      </p:sp>
      <p:sp>
        <p:nvSpPr>
          <p:cNvPr id="13" name="Text Placeholder 5"/>
          <p:cNvSpPr txBox="1">
            <a:spLocks/>
          </p:cNvSpPr>
          <p:nvPr/>
        </p:nvSpPr>
        <p:spPr>
          <a:xfrm>
            <a:off x="794407" y="4420910"/>
            <a:ext cx="7285193" cy="164003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>
              <a:lnSpc>
                <a:spcPct val="110000"/>
              </a:lnSpc>
            </a:pPr>
            <a:r>
              <a:rPr lang="en-US" sz="2100" dirty="0" smtClean="0"/>
              <a:t>private static House </a:t>
            </a:r>
            <a:r>
              <a:rPr lang="en-US" sz="2100" dirty="0" err="1" smtClean="0"/>
              <a:t>paintHouse</a:t>
            </a:r>
            <a:r>
              <a:rPr lang="en-US" sz="2100" dirty="0" smtClean="0"/>
              <a:t>(House h) {</a:t>
            </a:r>
          </a:p>
          <a:p>
            <a:pPr>
              <a:lnSpc>
                <a:spcPct val="110000"/>
              </a:lnSpc>
            </a:pPr>
            <a:r>
              <a:rPr lang="en-US" sz="2100" dirty="0" smtClean="0"/>
              <a:t>    House </a:t>
            </a:r>
            <a:r>
              <a:rPr lang="en-US" sz="2100" dirty="0" err="1" smtClean="0"/>
              <a:t>paintedHouse</a:t>
            </a:r>
            <a:r>
              <a:rPr lang="en-US" sz="2100" dirty="0" smtClean="0"/>
              <a:t>= </a:t>
            </a:r>
            <a:r>
              <a:rPr lang="en-US" sz="2100" dirty="0" err="1" smtClean="0"/>
              <a:t>Painter.paint</a:t>
            </a:r>
            <a:r>
              <a:rPr lang="en-US" sz="2100" dirty="0" smtClean="0"/>
              <a:t>(h;</a:t>
            </a:r>
          </a:p>
          <a:p>
            <a:pPr>
              <a:lnSpc>
                <a:spcPct val="110000"/>
              </a:lnSpc>
            </a:pPr>
            <a:r>
              <a:rPr lang="en-US" sz="2100" dirty="0" smtClean="0"/>
              <a:t>    return </a:t>
            </a:r>
            <a:r>
              <a:rPr lang="en-US" sz="2100" dirty="0" err="1"/>
              <a:t>paintedHouse</a:t>
            </a:r>
            <a:r>
              <a:rPr lang="en-US" sz="2100" dirty="0" smtClean="0"/>
              <a:t>;</a:t>
            </a:r>
          </a:p>
          <a:p>
            <a:pPr>
              <a:lnSpc>
                <a:spcPct val="110000"/>
              </a:lnSpc>
            </a:pPr>
            <a:r>
              <a:rPr lang="en-US" sz="2100" dirty="0" smtClean="0"/>
              <a:t>}</a:t>
            </a:r>
            <a:endParaRPr lang="en-US" sz="2100" dirty="0"/>
          </a:p>
        </p:txBody>
      </p:sp>
      <p:pic>
        <p:nvPicPr>
          <p:cNvPr id="1028" name="Picture 4" descr="C:\Users\Bi0GaMe\Downloads\house_painter_at_work_0521-1004-3015-3541_SMU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8424" y="4052315"/>
            <a:ext cx="2381777" cy="2008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829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79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Methods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overloading</a:t>
            </a:r>
            <a:r>
              <a:rPr lang="en-US" sz="3200" dirty="0" smtClean="0"/>
              <a:t>.</a:t>
            </a:r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Methods: Parameters Overloading</a:t>
            </a:r>
            <a:endParaRPr lang="en-US" dirty="0"/>
          </a:p>
        </p:txBody>
      </p:sp>
      <p:sp>
        <p:nvSpPr>
          <p:cNvPr id="11" name="Text Placeholder 5"/>
          <p:cNvSpPr txBox="1">
            <a:spLocks/>
          </p:cNvSpPr>
          <p:nvPr/>
        </p:nvSpPr>
        <p:spPr>
          <a:xfrm>
            <a:off x="790419" y="1642439"/>
            <a:ext cx="7285193" cy="493921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>
              <a:lnSpc>
                <a:spcPct val="110000"/>
              </a:lnSpc>
            </a:pPr>
            <a:r>
              <a:rPr lang="en-US" sz="2000" dirty="0" smtClean="0"/>
              <a:t>private static House </a:t>
            </a:r>
            <a:r>
              <a:rPr lang="en-US" sz="2000" dirty="0" err="1" smtClean="0"/>
              <a:t>buildHouse</a:t>
            </a:r>
            <a:r>
              <a:rPr lang="en-US" sz="2000" dirty="0" smtClean="0"/>
              <a:t>() {</a:t>
            </a:r>
          </a:p>
          <a:p>
            <a:pPr>
              <a:lnSpc>
                <a:spcPct val="110000"/>
              </a:lnSpc>
            </a:pPr>
            <a:r>
              <a:rPr lang="en-US" sz="2000" dirty="0" smtClean="0"/>
              <a:t>    House </a:t>
            </a:r>
            <a:r>
              <a:rPr lang="en-US" sz="2000" dirty="0" err="1" smtClean="0"/>
              <a:t>newHouse</a:t>
            </a:r>
            <a:r>
              <a:rPr lang="en-US" sz="2000" dirty="0" smtClean="0"/>
              <a:t> = </a:t>
            </a:r>
            <a:r>
              <a:rPr lang="en-US" sz="2000" dirty="0" err="1" smtClean="0"/>
              <a:t>Builder.buildSmallHouse</a:t>
            </a:r>
            <a:r>
              <a:rPr lang="en-US" sz="2000" dirty="0" smtClean="0"/>
              <a:t>();</a:t>
            </a:r>
          </a:p>
          <a:p>
            <a:pPr>
              <a:lnSpc>
                <a:spcPct val="110000"/>
              </a:lnSpc>
            </a:pPr>
            <a:r>
              <a:rPr lang="en-US" sz="2000" dirty="0" smtClean="0"/>
              <a:t>    return </a:t>
            </a:r>
            <a:r>
              <a:rPr lang="en-US" sz="2000" dirty="0" err="1" smtClean="0"/>
              <a:t>newHouse</a:t>
            </a:r>
            <a:r>
              <a:rPr lang="en-US" sz="2000" dirty="0" smtClean="0"/>
              <a:t>;</a:t>
            </a:r>
          </a:p>
          <a:p>
            <a:pPr>
              <a:lnSpc>
                <a:spcPct val="110000"/>
              </a:lnSpc>
            </a:pPr>
            <a:r>
              <a:rPr lang="en-US" sz="2000" dirty="0" smtClean="0"/>
              <a:t>}</a:t>
            </a:r>
            <a:endParaRPr lang="bg-BG" sz="2000" dirty="0" smtClean="0"/>
          </a:p>
          <a:p>
            <a:pPr>
              <a:lnSpc>
                <a:spcPct val="110000"/>
              </a:lnSpc>
            </a:pPr>
            <a:endParaRPr lang="bg-BG" sz="2000" dirty="0"/>
          </a:p>
          <a:p>
            <a:pPr>
              <a:lnSpc>
                <a:spcPct val="110000"/>
              </a:lnSpc>
            </a:pPr>
            <a:r>
              <a:rPr lang="en-US" sz="2000" dirty="0"/>
              <a:t>private static House </a:t>
            </a:r>
            <a:r>
              <a:rPr lang="en-US" sz="2000" dirty="0" err="1" smtClean="0"/>
              <a:t>buildHouse</a:t>
            </a:r>
            <a:r>
              <a:rPr lang="en-US" sz="2000" dirty="0" smtClean="0"/>
              <a:t>(Concrete c) </a:t>
            </a:r>
            <a:r>
              <a:rPr lang="en-US" sz="2000" dirty="0"/>
              <a:t>{</a:t>
            </a:r>
          </a:p>
          <a:p>
            <a:pPr>
              <a:lnSpc>
                <a:spcPct val="110000"/>
              </a:lnSpc>
            </a:pPr>
            <a:r>
              <a:rPr lang="en-US" sz="2000" dirty="0"/>
              <a:t>    House </a:t>
            </a:r>
            <a:r>
              <a:rPr lang="en-US" sz="2000" dirty="0" err="1"/>
              <a:t>newHouse</a:t>
            </a:r>
            <a:r>
              <a:rPr lang="en-US" sz="2000" dirty="0"/>
              <a:t> = </a:t>
            </a:r>
            <a:r>
              <a:rPr lang="en-US" sz="2000" dirty="0" err="1" smtClean="0"/>
              <a:t>Builder.buildHouseWith</a:t>
            </a:r>
            <a:r>
              <a:rPr lang="en-US" sz="2000" dirty="0" smtClean="0"/>
              <a:t>(c);</a:t>
            </a:r>
            <a:endParaRPr lang="en-US" sz="2000" dirty="0"/>
          </a:p>
          <a:p>
            <a:pPr>
              <a:lnSpc>
                <a:spcPct val="110000"/>
              </a:lnSpc>
            </a:pPr>
            <a:r>
              <a:rPr lang="en-US" sz="2000" dirty="0"/>
              <a:t>    return </a:t>
            </a:r>
            <a:r>
              <a:rPr lang="en-US" sz="2000" dirty="0" err="1"/>
              <a:t>newHouse</a:t>
            </a:r>
            <a:r>
              <a:rPr lang="en-US" sz="2000" dirty="0"/>
              <a:t>;</a:t>
            </a:r>
          </a:p>
          <a:p>
            <a:pPr>
              <a:lnSpc>
                <a:spcPct val="110000"/>
              </a:lnSpc>
            </a:pPr>
            <a:r>
              <a:rPr lang="en-US" sz="2000" dirty="0"/>
              <a:t>}</a:t>
            </a:r>
            <a:endParaRPr lang="bg-BG" sz="2000" dirty="0"/>
          </a:p>
          <a:p>
            <a:pPr>
              <a:lnSpc>
                <a:spcPct val="110000"/>
              </a:lnSpc>
            </a:pPr>
            <a:endParaRPr lang="bg-BG" sz="2000" dirty="0" smtClean="0"/>
          </a:p>
          <a:p>
            <a:pPr>
              <a:lnSpc>
                <a:spcPct val="110000"/>
              </a:lnSpc>
            </a:pPr>
            <a:r>
              <a:rPr lang="en-US" sz="2000" dirty="0"/>
              <a:t>private static House </a:t>
            </a:r>
            <a:r>
              <a:rPr lang="en-US" sz="2000" dirty="0" err="1" smtClean="0"/>
              <a:t>buildHouse</a:t>
            </a:r>
            <a:r>
              <a:rPr lang="en-US" sz="2000" dirty="0" smtClean="0"/>
              <a:t>(Bricks b) </a:t>
            </a:r>
            <a:r>
              <a:rPr lang="en-US" sz="2000" dirty="0"/>
              <a:t>{</a:t>
            </a:r>
          </a:p>
          <a:p>
            <a:pPr>
              <a:lnSpc>
                <a:spcPct val="110000"/>
              </a:lnSpc>
            </a:pPr>
            <a:r>
              <a:rPr lang="en-US" sz="2000" dirty="0"/>
              <a:t> House </a:t>
            </a:r>
            <a:r>
              <a:rPr lang="en-US" sz="2000" dirty="0" err="1"/>
              <a:t>newHouse</a:t>
            </a:r>
            <a:r>
              <a:rPr lang="en-US" sz="2000" dirty="0"/>
              <a:t> = </a:t>
            </a:r>
            <a:r>
              <a:rPr lang="en-US" sz="2000" dirty="0" err="1" smtClean="0"/>
              <a:t>Builder.buildHouseWith</a:t>
            </a:r>
            <a:r>
              <a:rPr lang="en-US" sz="2000" dirty="0" smtClean="0"/>
              <a:t>(b);</a:t>
            </a:r>
            <a:endParaRPr lang="en-US" sz="2000" dirty="0"/>
          </a:p>
          <a:p>
            <a:pPr>
              <a:lnSpc>
                <a:spcPct val="110000"/>
              </a:lnSpc>
            </a:pPr>
            <a:r>
              <a:rPr lang="en-US" sz="2000" dirty="0"/>
              <a:t>    return </a:t>
            </a:r>
            <a:r>
              <a:rPr lang="en-US" sz="2000" dirty="0" err="1"/>
              <a:t>newHouse</a:t>
            </a:r>
            <a:r>
              <a:rPr lang="en-US" sz="2000" dirty="0"/>
              <a:t>;</a:t>
            </a:r>
          </a:p>
          <a:p>
            <a:pPr>
              <a:lnSpc>
                <a:spcPct val="110000"/>
              </a:lnSpc>
            </a:pPr>
            <a:r>
              <a:rPr lang="en-US" sz="2000" dirty="0"/>
              <a:t>}</a:t>
            </a:r>
            <a:endParaRPr lang="bg-BG" sz="2000" dirty="0"/>
          </a:p>
        </p:txBody>
      </p:sp>
      <p:pic>
        <p:nvPicPr>
          <p:cNvPr id="1030" name="Picture 6" descr="C:\Users\Bi0GaMe\Downloads\building-materials-clipart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761412" y="2209800"/>
            <a:ext cx="2625842" cy="3127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7494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1979612" y="1676400"/>
            <a:ext cx="8229600" cy="820600"/>
          </a:xfrm>
        </p:spPr>
        <p:txBody>
          <a:bodyPr/>
          <a:lstStyle/>
          <a:p>
            <a:r>
              <a:rPr lang="en-US" dirty="0" smtClean="0"/>
              <a:t>Integer Types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1979612" y="2631280"/>
            <a:ext cx="8229600" cy="719034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69634" name="Picture 2" descr="http://rds.yahoo.com/_ylt=A0WTefVhfApLJGoAK7yjzbkF/SIG=1281pab8j/EXP=1259064801/**http%3A/www.gridagents.com/images/accent-red-wave.jpg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847012" y="3657599"/>
            <a:ext cx="3393664" cy="243598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7" name="Group 6"/>
          <p:cNvGrpSpPr/>
          <p:nvPr/>
        </p:nvGrpSpPr>
        <p:grpSpPr>
          <a:xfrm>
            <a:off x="1293812" y="3846024"/>
            <a:ext cx="3035289" cy="2059137"/>
            <a:chOff x="8147336" y="900946"/>
            <a:chExt cx="2347441" cy="1722832"/>
          </a:xfrm>
          <a:effectLst>
            <a:glow rad="101600">
              <a:schemeClr val="tx1">
                <a:lumMod val="95000"/>
                <a:alpha val="20000"/>
              </a:schemeClr>
            </a:glow>
          </a:effectLst>
        </p:grpSpPr>
        <p:sp>
          <p:nvSpPr>
            <p:cNvPr id="8" name="TextBox 7"/>
            <p:cNvSpPr txBox="1"/>
            <p:nvPr/>
          </p:nvSpPr>
          <p:spPr>
            <a:xfrm rot="258692">
              <a:off x="8147336" y="900946"/>
              <a:ext cx="809250" cy="8497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6000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int</a:t>
              </a:r>
              <a:endParaRPr lang="en-US" sz="48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 rot="21185115">
              <a:off x="8151411" y="1956702"/>
              <a:ext cx="925091" cy="6437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400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long</a:t>
              </a:r>
              <a:endParaRPr lang="en-US" sz="44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 rot="21162000">
              <a:off x="9403561" y="1980005"/>
              <a:ext cx="1091216" cy="6437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400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short</a:t>
              </a:r>
              <a:endParaRPr lang="en-US" sz="36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 rot="21351847">
              <a:off x="9251147" y="1287936"/>
              <a:ext cx="802753" cy="5407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600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glow rad="63500">
                      <a:schemeClr val="accent6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byte</a:t>
              </a:r>
              <a:endParaRPr lang="en-US" sz="28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pic>
        <p:nvPicPr>
          <p:cNvPr id="17" name="Picture 4" descr="http://clipartist.info/RSS/openclipart.org/2011/July/15-Friday/binary_file_icon-1331px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166038" y="3775031"/>
            <a:ext cx="1842774" cy="2171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1247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80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Void</a:t>
            </a:r>
            <a:r>
              <a:rPr lang="en-US" dirty="0" smtClean="0"/>
              <a:t> methods.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Returning value </a:t>
            </a:r>
            <a:r>
              <a:rPr lang="en-US" dirty="0" smtClean="0"/>
              <a:t>methods.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Methods: Returning Value</a:t>
            </a:r>
            <a:endParaRPr lang="en-US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94407" y="1752600"/>
            <a:ext cx="8119405" cy="157232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>
              <a:lnSpc>
                <a:spcPct val="110000"/>
              </a:lnSpc>
            </a:pPr>
            <a:r>
              <a:rPr lang="en-US" sz="2000" dirty="0" smtClean="0"/>
              <a:t>private static void </a:t>
            </a:r>
            <a:r>
              <a:rPr lang="en-US" sz="2000" dirty="0" err="1" smtClean="0"/>
              <a:t>logStatus</a:t>
            </a:r>
            <a:r>
              <a:rPr lang="en-US" sz="2000" dirty="0" smtClean="0"/>
              <a:t>(String status) {</a:t>
            </a:r>
          </a:p>
          <a:p>
            <a:pPr>
              <a:lnSpc>
                <a:spcPct val="110000"/>
              </a:lnSpc>
            </a:pPr>
            <a:r>
              <a:rPr lang="en-US" sz="2000" dirty="0" smtClean="0"/>
              <a:t>    Logger log = new Logger();</a:t>
            </a:r>
          </a:p>
          <a:p>
            <a:pPr>
              <a:lnSpc>
                <a:spcPct val="110000"/>
              </a:lnSpc>
            </a:pPr>
            <a:r>
              <a:rPr lang="en-US" sz="2000" dirty="0"/>
              <a:t>    </a:t>
            </a:r>
            <a:r>
              <a:rPr lang="en-US" sz="2000" dirty="0" err="1"/>
              <a:t>log.newLine</a:t>
            </a:r>
            <a:r>
              <a:rPr lang="en-US" sz="2000" dirty="0"/>
              <a:t>(status);</a:t>
            </a:r>
            <a:endParaRPr lang="en-US" sz="2000" dirty="0" smtClean="0"/>
          </a:p>
          <a:p>
            <a:pPr>
              <a:lnSpc>
                <a:spcPct val="110000"/>
              </a:lnSpc>
            </a:pPr>
            <a:r>
              <a:rPr lang="en-US" sz="2000" dirty="0" smtClean="0"/>
              <a:t>}</a:t>
            </a:r>
            <a:endParaRPr lang="en-US" sz="2000" dirty="0"/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794407" y="4572000"/>
            <a:ext cx="8119405" cy="157232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>
              <a:lnSpc>
                <a:spcPct val="110000"/>
              </a:lnSpc>
            </a:pPr>
            <a:r>
              <a:rPr lang="en-US" sz="2000" dirty="0" smtClean="0"/>
              <a:t>private static Product </a:t>
            </a:r>
            <a:r>
              <a:rPr lang="en-US" sz="2000" dirty="0" err="1" smtClean="0"/>
              <a:t>createProduct</a:t>
            </a:r>
            <a:r>
              <a:rPr lang="en-US" sz="2000" dirty="0" smtClean="0"/>
              <a:t>(</a:t>
            </a:r>
            <a:r>
              <a:rPr lang="en-US" sz="2000" dirty="0" err="1" smtClean="0"/>
              <a:t>RawMaterial</a:t>
            </a:r>
            <a:r>
              <a:rPr lang="en-US" sz="2000" dirty="0" smtClean="0"/>
              <a:t> mat) {</a:t>
            </a:r>
          </a:p>
          <a:p>
            <a:pPr>
              <a:lnSpc>
                <a:spcPct val="110000"/>
              </a:lnSpc>
            </a:pPr>
            <a:r>
              <a:rPr lang="en-US" sz="2000" dirty="0"/>
              <a:t> </a:t>
            </a:r>
            <a:r>
              <a:rPr lang="en-US" sz="2000" dirty="0" smtClean="0"/>
              <a:t>   Product </a:t>
            </a:r>
            <a:r>
              <a:rPr lang="en-US" sz="2000" dirty="0" err="1" smtClean="0"/>
              <a:t>newProduct</a:t>
            </a:r>
            <a:r>
              <a:rPr lang="en-US" sz="2000" dirty="0" smtClean="0"/>
              <a:t> = </a:t>
            </a:r>
            <a:r>
              <a:rPr lang="en-US" sz="2000" dirty="0" err="1" smtClean="0"/>
              <a:t>ProductCreator.createFrom</a:t>
            </a:r>
            <a:r>
              <a:rPr lang="en-US" sz="2000" dirty="0" smtClean="0"/>
              <a:t>(mat);</a:t>
            </a:r>
          </a:p>
          <a:p>
            <a:pPr>
              <a:lnSpc>
                <a:spcPct val="110000"/>
              </a:lnSpc>
            </a:pPr>
            <a:r>
              <a:rPr lang="en-US" sz="2000" dirty="0"/>
              <a:t> </a:t>
            </a:r>
            <a:r>
              <a:rPr lang="en-US" sz="2000" dirty="0" smtClean="0"/>
              <a:t>   return </a:t>
            </a:r>
            <a:r>
              <a:rPr lang="en-US" sz="2000" dirty="0" err="1" smtClean="0"/>
              <a:t>newProduct</a:t>
            </a:r>
            <a:r>
              <a:rPr lang="en-US" sz="2000" dirty="0" smtClean="0"/>
              <a:t>;</a:t>
            </a:r>
          </a:p>
          <a:p>
            <a:pPr>
              <a:lnSpc>
                <a:spcPct val="110000"/>
              </a:lnSpc>
            </a:pPr>
            <a:r>
              <a:rPr lang="en-US" sz="2000" dirty="0" smtClean="0"/>
              <a:t>}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012076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Methods with Parameters and Return Value</a:t>
            </a:r>
            <a:endParaRPr lang="en-US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622414" y="1379722"/>
            <a:ext cx="10943998" cy="486867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>
              <a:lnSpc>
                <a:spcPct val="110000"/>
              </a:lnSpc>
            </a:pPr>
            <a:r>
              <a:rPr lang="en-US" sz="2300" dirty="0" smtClean="0"/>
              <a:t>static double calcTriangleArea(double width, double height) {</a:t>
            </a:r>
          </a:p>
          <a:p>
            <a:pPr>
              <a:lnSpc>
                <a:spcPct val="110000"/>
              </a:lnSpc>
            </a:pPr>
            <a:r>
              <a:rPr lang="en-US" sz="2300" dirty="0" smtClean="0"/>
              <a:t>  </a:t>
            </a:r>
            <a:r>
              <a:rPr lang="en-US" sz="2300" dirty="0" smtClean="0">
                <a:solidFill>
                  <a:schemeClr val="tx2">
                    <a:lumMod val="75000"/>
                  </a:schemeClr>
                </a:solidFill>
              </a:rPr>
              <a:t>return</a:t>
            </a:r>
            <a:r>
              <a:rPr lang="en-US" sz="2300" dirty="0" smtClean="0"/>
              <a:t> width * height / 2;</a:t>
            </a:r>
          </a:p>
          <a:p>
            <a:pPr>
              <a:lnSpc>
                <a:spcPct val="110000"/>
              </a:lnSpc>
            </a:pPr>
            <a:r>
              <a:rPr lang="en-US" sz="2300" dirty="0" smtClean="0"/>
              <a:t>}</a:t>
            </a:r>
          </a:p>
          <a:p>
            <a:pPr>
              <a:lnSpc>
                <a:spcPct val="110000"/>
              </a:lnSpc>
            </a:pPr>
            <a:endParaRPr lang="en-US" sz="2300" dirty="0" smtClean="0"/>
          </a:p>
          <a:p>
            <a:pPr>
              <a:lnSpc>
                <a:spcPct val="110000"/>
              </a:lnSpc>
            </a:pPr>
            <a:r>
              <a:rPr lang="en-US" sz="2300" dirty="0" smtClean="0"/>
              <a:t>public static void main(String[] args) {</a:t>
            </a:r>
          </a:p>
          <a:p>
            <a:pPr>
              <a:lnSpc>
                <a:spcPct val="110000"/>
              </a:lnSpc>
            </a:pPr>
            <a:r>
              <a:rPr lang="en-US" sz="2300" dirty="0" smtClean="0"/>
              <a:t>  Scanner input = new Scanner(System.in);</a:t>
            </a:r>
          </a:p>
          <a:p>
            <a:pPr>
              <a:lnSpc>
                <a:spcPct val="110000"/>
              </a:lnSpc>
            </a:pPr>
            <a:r>
              <a:rPr lang="en-US" sz="2300" dirty="0" smtClean="0"/>
              <a:t>  System.out.print("Enter triangle width: ");</a:t>
            </a:r>
          </a:p>
          <a:p>
            <a:pPr>
              <a:lnSpc>
                <a:spcPct val="110000"/>
              </a:lnSpc>
            </a:pPr>
            <a:r>
              <a:rPr lang="en-US" sz="2300" dirty="0" smtClean="0"/>
              <a:t>  double width = input.nextDouble();</a:t>
            </a:r>
          </a:p>
          <a:p>
            <a:pPr>
              <a:lnSpc>
                <a:spcPct val="110000"/>
              </a:lnSpc>
            </a:pPr>
            <a:r>
              <a:rPr lang="en-US" sz="2300" dirty="0" smtClean="0"/>
              <a:t>  System.out.print("Enter triangle height: ");</a:t>
            </a:r>
          </a:p>
          <a:p>
            <a:pPr>
              <a:lnSpc>
                <a:spcPct val="110000"/>
              </a:lnSpc>
            </a:pPr>
            <a:r>
              <a:rPr lang="en-US" sz="2300" dirty="0" smtClean="0"/>
              <a:t>  double height = input.nextDouble();</a:t>
            </a:r>
          </a:p>
          <a:p>
            <a:pPr>
              <a:lnSpc>
                <a:spcPct val="110000"/>
              </a:lnSpc>
            </a:pPr>
            <a:r>
              <a:rPr lang="en-US" sz="2300" dirty="0" smtClean="0"/>
              <a:t>  System.out.println("Area = " + </a:t>
            </a:r>
            <a:r>
              <a:rPr lang="en-US" sz="2300" dirty="0" smtClean="0">
                <a:solidFill>
                  <a:schemeClr val="tx2">
                    <a:lumMod val="75000"/>
                  </a:schemeClr>
                </a:solidFill>
              </a:rPr>
              <a:t>calcTriangleArea</a:t>
            </a:r>
            <a:r>
              <a:rPr lang="en-US" sz="2300" dirty="0" smtClean="0"/>
              <a:t>(width, height));</a:t>
            </a:r>
          </a:p>
          <a:p>
            <a:pPr>
              <a:lnSpc>
                <a:spcPct val="110000"/>
              </a:lnSpc>
            </a:pPr>
            <a:r>
              <a:rPr lang="en-US" sz="2300" dirty="0" smtClean="0"/>
              <a:t>}</a:t>
            </a:r>
            <a:endParaRPr lang="en-US" sz="2300" dirty="0"/>
          </a:p>
        </p:txBody>
      </p:sp>
      <p:sp>
        <p:nvSpPr>
          <p:cNvPr id="6" name="AutoShape 7"/>
          <p:cNvSpPr>
            <a:spLocks noChangeArrowheads="1"/>
          </p:cNvSpPr>
          <p:nvPr/>
        </p:nvSpPr>
        <p:spPr bwMode="auto">
          <a:xfrm>
            <a:off x="7313612" y="2209800"/>
            <a:ext cx="3962400" cy="1055608"/>
          </a:xfrm>
          <a:prstGeom prst="wedgeRoundRectCallout">
            <a:avLst>
              <a:gd name="adj1" fmla="val -101828"/>
              <a:gd name="adj2" fmla="val -86693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 smtClean="0">
                <a:solidFill>
                  <a:srgbClr val="FFFFFF"/>
                </a:solidFill>
              </a:rPr>
              <a:t>Method names in Java should be in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camelCase</a:t>
            </a:r>
            <a:endParaRPr lang="en-US" sz="2800" noProof="1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0310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82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990601"/>
            <a:ext cx="11804822" cy="5730876"/>
          </a:xfrm>
        </p:spPr>
        <p:txBody>
          <a:bodyPr/>
          <a:lstStyle/>
          <a:p>
            <a:r>
              <a:rPr lang="en-US" dirty="0" smtClean="0"/>
              <a:t>Recursion == method can calls itself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Recursion</a:t>
            </a:r>
            <a:endParaRPr lang="en-US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912814" y="1828800"/>
            <a:ext cx="10363198" cy="446542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300" dirty="0" smtClean="0"/>
              <a:t>public static void main(String[] args) {</a:t>
            </a:r>
          </a:p>
          <a:p>
            <a:r>
              <a:rPr lang="en-US" sz="2300" dirty="0" smtClean="0"/>
              <a:t>  int n = 5;</a:t>
            </a:r>
          </a:p>
          <a:p>
            <a:r>
              <a:rPr lang="en-US" sz="2300" dirty="0" smtClean="0"/>
              <a:t>  long factorial = calcFactorial(n);</a:t>
            </a:r>
          </a:p>
          <a:p>
            <a:r>
              <a:rPr lang="en-US" sz="2300" dirty="0" smtClean="0"/>
              <a:t>  System.out.printf("%d! = %d", n, factorial);</a:t>
            </a:r>
          </a:p>
          <a:p>
            <a:r>
              <a:rPr lang="en-US" sz="2300" dirty="0" smtClean="0"/>
              <a:t>}</a:t>
            </a:r>
          </a:p>
          <a:p>
            <a:endParaRPr lang="en-US" sz="2300" dirty="0" smtClean="0"/>
          </a:p>
          <a:p>
            <a:r>
              <a:rPr lang="en-US" sz="2300" dirty="0" smtClean="0"/>
              <a:t>private static long calcFactorial(int n) {</a:t>
            </a:r>
          </a:p>
          <a:p>
            <a:r>
              <a:rPr lang="en-US" sz="2300" dirty="0" smtClean="0"/>
              <a:t>  if (n &lt;= 1) {</a:t>
            </a:r>
          </a:p>
          <a:p>
            <a:r>
              <a:rPr lang="en-US" sz="2300" dirty="0" smtClean="0"/>
              <a:t>    return 1;</a:t>
            </a:r>
          </a:p>
          <a:p>
            <a:r>
              <a:rPr lang="en-US" sz="2300" dirty="0" smtClean="0"/>
              <a:t>  }</a:t>
            </a:r>
          </a:p>
          <a:p>
            <a:r>
              <a:rPr lang="en-US" sz="2300" dirty="0" smtClean="0"/>
              <a:t>  return n * </a:t>
            </a:r>
            <a:r>
              <a:rPr lang="en-US" sz="2300" dirty="0" smtClean="0">
                <a:solidFill>
                  <a:schemeClr val="tx2">
                    <a:lumMod val="75000"/>
                  </a:schemeClr>
                </a:solidFill>
              </a:rPr>
              <a:t>calcFactorial(n-1)</a:t>
            </a:r>
            <a:r>
              <a:rPr lang="en-US" sz="2300" dirty="0" smtClean="0"/>
              <a:t>;</a:t>
            </a:r>
          </a:p>
          <a:p>
            <a:r>
              <a:rPr lang="en-US" sz="2300" dirty="0" smtClean="0"/>
              <a:t>}</a:t>
            </a:r>
            <a:endParaRPr lang="en-US" sz="2300" dirty="0"/>
          </a:p>
        </p:txBody>
      </p:sp>
      <p:sp>
        <p:nvSpPr>
          <p:cNvPr id="6" name="Line 93"/>
          <p:cNvSpPr>
            <a:spLocks noChangeShapeType="1"/>
          </p:cNvSpPr>
          <p:nvPr/>
        </p:nvSpPr>
        <p:spPr bwMode="auto">
          <a:xfrm flipH="1" flipV="1">
            <a:off x="6295150" y="4217158"/>
            <a:ext cx="2036358" cy="1419742"/>
          </a:xfrm>
          <a:custGeom>
            <a:avLst/>
            <a:gdLst>
              <a:gd name="connsiteX0" fmla="*/ 0 w 238887"/>
              <a:gd name="connsiteY0" fmla="*/ 0 h 2535721"/>
              <a:gd name="connsiteX1" fmla="*/ 238887 w 238887"/>
              <a:gd name="connsiteY1" fmla="*/ 2535721 h 2535721"/>
              <a:gd name="connsiteX0" fmla="*/ 0 w 238887"/>
              <a:gd name="connsiteY0" fmla="*/ 0 h 2535721"/>
              <a:gd name="connsiteX1" fmla="*/ 190726 w 238887"/>
              <a:gd name="connsiteY1" fmla="*/ 1755578 h 2535721"/>
              <a:gd name="connsiteX2" fmla="*/ 238887 w 238887"/>
              <a:gd name="connsiteY2" fmla="*/ 2535721 h 2535721"/>
              <a:gd name="connsiteX0" fmla="*/ 416679 w 655566"/>
              <a:gd name="connsiteY0" fmla="*/ 0 h 2535721"/>
              <a:gd name="connsiteX1" fmla="*/ 12319 w 655566"/>
              <a:gd name="connsiteY1" fmla="*/ 1886207 h 2535721"/>
              <a:gd name="connsiteX2" fmla="*/ 655566 w 655566"/>
              <a:gd name="connsiteY2" fmla="*/ 2535721 h 2535721"/>
              <a:gd name="connsiteX0" fmla="*/ 430962 w 669849"/>
              <a:gd name="connsiteY0" fmla="*/ 0 h 2535721"/>
              <a:gd name="connsiteX1" fmla="*/ 12087 w 669849"/>
              <a:gd name="connsiteY1" fmla="*/ 1712036 h 2535721"/>
              <a:gd name="connsiteX2" fmla="*/ 669849 w 669849"/>
              <a:gd name="connsiteY2" fmla="*/ 2535721 h 2535721"/>
              <a:gd name="connsiteX0" fmla="*/ 418875 w 657762"/>
              <a:gd name="connsiteY0" fmla="*/ 0 h 2535721"/>
              <a:gd name="connsiteX1" fmla="*/ 0 w 657762"/>
              <a:gd name="connsiteY1" fmla="*/ 1712036 h 2535721"/>
              <a:gd name="connsiteX2" fmla="*/ 657762 w 657762"/>
              <a:gd name="connsiteY2" fmla="*/ 2535721 h 2535721"/>
              <a:gd name="connsiteX0" fmla="*/ 485858 w 724745"/>
              <a:gd name="connsiteY0" fmla="*/ 0 h 2535721"/>
              <a:gd name="connsiteX1" fmla="*/ 66983 w 724745"/>
              <a:gd name="connsiteY1" fmla="*/ 1712036 h 2535721"/>
              <a:gd name="connsiteX2" fmla="*/ 724745 w 724745"/>
              <a:gd name="connsiteY2" fmla="*/ 2535721 h 2535721"/>
              <a:gd name="connsiteX0" fmla="*/ 506104 w 744991"/>
              <a:gd name="connsiteY0" fmla="*/ 0 h 2535721"/>
              <a:gd name="connsiteX1" fmla="*/ 87229 w 744991"/>
              <a:gd name="connsiteY1" fmla="*/ 1712036 h 2535721"/>
              <a:gd name="connsiteX2" fmla="*/ 744991 w 744991"/>
              <a:gd name="connsiteY2" fmla="*/ 2535721 h 2535721"/>
              <a:gd name="connsiteX0" fmla="*/ 506104 w 744991"/>
              <a:gd name="connsiteY0" fmla="*/ 0 h 2535721"/>
              <a:gd name="connsiteX1" fmla="*/ 87229 w 744991"/>
              <a:gd name="connsiteY1" fmla="*/ 1712036 h 2535721"/>
              <a:gd name="connsiteX2" fmla="*/ 744991 w 744991"/>
              <a:gd name="connsiteY2" fmla="*/ 2535721 h 2535721"/>
              <a:gd name="connsiteX0" fmla="*/ 506104 w 744991"/>
              <a:gd name="connsiteY0" fmla="*/ 0 h 2535721"/>
              <a:gd name="connsiteX1" fmla="*/ 87229 w 744991"/>
              <a:gd name="connsiteY1" fmla="*/ 1712036 h 2535721"/>
              <a:gd name="connsiteX2" fmla="*/ 744991 w 744991"/>
              <a:gd name="connsiteY2" fmla="*/ 2535721 h 2535721"/>
              <a:gd name="connsiteX0" fmla="*/ 488099 w 726986"/>
              <a:gd name="connsiteY0" fmla="*/ 0 h 2535721"/>
              <a:gd name="connsiteX1" fmla="*/ 69224 w 726986"/>
              <a:gd name="connsiteY1" fmla="*/ 1712036 h 2535721"/>
              <a:gd name="connsiteX2" fmla="*/ 726986 w 726986"/>
              <a:gd name="connsiteY2" fmla="*/ 2535721 h 2535721"/>
              <a:gd name="connsiteX0" fmla="*/ 1924933 w 1924933"/>
              <a:gd name="connsiteY0" fmla="*/ 0 h 3638807"/>
              <a:gd name="connsiteX1" fmla="*/ 1506058 w 1924933"/>
              <a:gd name="connsiteY1" fmla="*/ 1712036 h 3638807"/>
              <a:gd name="connsiteX2" fmla="*/ 117306 w 1924933"/>
              <a:gd name="connsiteY2" fmla="*/ 3638807 h 3638807"/>
              <a:gd name="connsiteX0" fmla="*/ 2080776 w 2080776"/>
              <a:gd name="connsiteY0" fmla="*/ 81191 h 3719998"/>
              <a:gd name="connsiteX1" fmla="*/ 210473 w 2080776"/>
              <a:gd name="connsiteY1" fmla="*/ 704656 h 3719998"/>
              <a:gd name="connsiteX2" fmla="*/ 273149 w 2080776"/>
              <a:gd name="connsiteY2" fmla="*/ 3719998 h 3719998"/>
              <a:gd name="connsiteX0" fmla="*/ 2080776 w 2080776"/>
              <a:gd name="connsiteY0" fmla="*/ 91564 h 3730371"/>
              <a:gd name="connsiteX1" fmla="*/ 210473 w 2080776"/>
              <a:gd name="connsiteY1" fmla="*/ 715029 h 3730371"/>
              <a:gd name="connsiteX2" fmla="*/ 273149 w 2080776"/>
              <a:gd name="connsiteY2" fmla="*/ 3730371 h 3730371"/>
              <a:gd name="connsiteX0" fmla="*/ 2122647 w 2122647"/>
              <a:gd name="connsiteY0" fmla="*/ 91564 h 3730371"/>
              <a:gd name="connsiteX1" fmla="*/ 252344 w 2122647"/>
              <a:gd name="connsiteY1" fmla="*/ 715029 h 3730371"/>
              <a:gd name="connsiteX2" fmla="*/ 315020 w 2122647"/>
              <a:gd name="connsiteY2" fmla="*/ 3730371 h 3730371"/>
              <a:gd name="connsiteX0" fmla="*/ 2336194 w 2336194"/>
              <a:gd name="connsiteY0" fmla="*/ 0 h 3638807"/>
              <a:gd name="connsiteX1" fmla="*/ 44977 w 2336194"/>
              <a:gd name="connsiteY1" fmla="*/ 884722 h 3638807"/>
              <a:gd name="connsiteX2" fmla="*/ 528567 w 2336194"/>
              <a:gd name="connsiteY2" fmla="*/ 3638807 h 3638807"/>
              <a:gd name="connsiteX0" fmla="*/ 2417511 w 2417511"/>
              <a:gd name="connsiteY0" fmla="*/ 0 h 3707350"/>
              <a:gd name="connsiteX1" fmla="*/ 126294 w 2417511"/>
              <a:gd name="connsiteY1" fmla="*/ 884722 h 3707350"/>
              <a:gd name="connsiteX2" fmla="*/ 331140 w 2417511"/>
              <a:gd name="connsiteY2" fmla="*/ 3450122 h 3707350"/>
              <a:gd name="connsiteX3" fmla="*/ 609884 w 2417511"/>
              <a:gd name="connsiteY3" fmla="*/ 3638807 h 3707350"/>
              <a:gd name="connsiteX0" fmla="*/ 2516348 w 2516348"/>
              <a:gd name="connsiteY0" fmla="*/ 0 h 3655940"/>
              <a:gd name="connsiteX1" fmla="*/ 225131 w 2516348"/>
              <a:gd name="connsiteY1" fmla="*/ 884722 h 3655940"/>
              <a:gd name="connsiteX2" fmla="*/ 96149 w 2516348"/>
              <a:gd name="connsiteY2" fmla="*/ 3348522 h 3655940"/>
              <a:gd name="connsiteX3" fmla="*/ 708721 w 2516348"/>
              <a:gd name="connsiteY3" fmla="*/ 3638807 h 3655940"/>
              <a:gd name="connsiteX0" fmla="*/ 2443251 w 2443251"/>
              <a:gd name="connsiteY0" fmla="*/ 0 h 3655940"/>
              <a:gd name="connsiteX1" fmla="*/ 152034 w 2443251"/>
              <a:gd name="connsiteY1" fmla="*/ 884722 h 3655940"/>
              <a:gd name="connsiteX2" fmla="*/ 23052 w 2443251"/>
              <a:gd name="connsiteY2" fmla="*/ 3348522 h 3655940"/>
              <a:gd name="connsiteX3" fmla="*/ 635624 w 2443251"/>
              <a:gd name="connsiteY3" fmla="*/ 3638807 h 3655940"/>
              <a:gd name="connsiteX0" fmla="*/ 2443251 w 2443251"/>
              <a:gd name="connsiteY0" fmla="*/ 0 h 3655940"/>
              <a:gd name="connsiteX1" fmla="*/ 152034 w 2443251"/>
              <a:gd name="connsiteY1" fmla="*/ 884722 h 3655940"/>
              <a:gd name="connsiteX2" fmla="*/ 23052 w 2443251"/>
              <a:gd name="connsiteY2" fmla="*/ 3348522 h 3655940"/>
              <a:gd name="connsiteX3" fmla="*/ 635624 w 2443251"/>
              <a:gd name="connsiteY3" fmla="*/ 3638807 h 3655940"/>
              <a:gd name="connsiteX0" fmla="*/ 2464548 w 2464548"/>
              <a:gd name="connsiteY0" fmla="*/ 0 h 3655940"/>
              <a:gd name="connsiteX1" fmla="*/ 173331 w 2464548"/>
              <a:gd name="connsiteY1" fmla="*/ 884722 h 3655940"/>
              <a:gd name="connsiteX2" fmla="*/ 44349 w 2464548"/>
              <a:gd name="connsiteY2" fmla="*/ 3348522 h 3655940"/>
              <a:gd name="connsiteX3" fmla="*/ 656921 w 2464548"/>
              <a:gd name="connsiteY3" fmla="*/ 3638807 h 3655940"/>
              <a:gd name="connsiteX0" fmla="*/ 2464548 w 2464548"/>
              <a:gd name="connsiteY0" fmla="*/ 0 h 3638894"/>
              <a:gd name="connsiteX1" fmla="*/ 173331 w 2464548"/>
              <a:gd name="connsiteY1" fmla="*/ 884722 h 3638894"/>
              <a:gd name="connsiteX2" fmla="*/ 44349 w 2464548"/>
              <a:gd name="connsiteY2" fmla="*/ 3348522 h 3638894"/>
              <a:gd name="connsiteX3" fmla="*/ 656921 w 2464548"/>
              <a:gd name="connsiteY3" fmla="*/ 3638807 h 3638894"/>
              <a:gd name="connsiteX0" fmla="*/ 2535409 w 2535409"/>
              <a:gd name="connsiteY0" fmla="*/ 0 h 3638894"/>
              <a:gd name="connsiteX1" fmla="*/ 244192 w 2535409"/>
              <a:gd name="connsiteY1" fmla="*/ 884722 h 3638894"/>
              <a:gd name="connsiteX2" fmla="*/ 115210 w 2535409"/>
              <a:gd name="connsiteY2" fmla="*/ 3348522 h 3638894"/>
              <a:gd name="connsiteX3" fmla="*/ 727782 w 2535409"/>
              <a:gd name="connsiteY3" fmla="*/ 3638807 h 3638894"/>
              <a:gd name="connsiteX0" fmla="*/ 2503182 w 2503182"/>
              <a:gd name="connsiteY0" fmla="*/ 0 h 3638894"/>
              <a:gd name="connsiteX1" fmla="*/ 211965 w 2503182"/>
              <a:gd name="connsiteY1" fmla="*/ 884722 h 3638894"/>
              <a:gd name="connsiteX2" fmla="*/ 82983 w 2503182"/>
              <a:gd name="connsiteY2" fmla="*/ 3348522 h 3638894"/>
              <a:gd name="connsiteX3" fmla="*/ 695555 w 2503182"/>
              <a:gd name="connsiteY3" fmla="*/ 3638807 h 3638894"/>
              <a:gd name="connsiteX0" fmla="*/ 2431987 w 2431987"/>
              <a:gd name="connsiteY0" fmla="*/ 0 h 3638807"/>
              <a:gd name="connsiteX1" fmla="*/ 140770 w 2431987"/>
              <a:gd name="connsiteY1" fmla="*/ 884722 h 3638807"/>
              <a:gd name="connsiteX2" fmla="*/ 126088 w 2431987"/>
              <a:gd name="connsiteY2" fmla="*/ 3335975 h 3638807"/>
              <a:gd name="connsiteX3" fmla="*/ 624360 w 2431987"/>
              <a:gd name="connsiteY3" fmla="*/ 3638807 h 3638807"/>
              <a:gd name="connsiteX0" fmla="*/ 2385487 w 2385487"/>
              <a:gd name="connsiteY0" fmla="*/ 11694 h 3650501"/>
              <a:gd name="connsiteX1" fmla="*/ 221270 w 2385487"/>
              <a:gd name="connsiteY1" fmla="*/ 833677 h 3650501"/>
              <a:gd name="connsiteX2" fmla="*/ 79588 w 2385487"/>
              <a:gd name="connsiteY2" fmla="*/ 3347669 h 3650501"/>
              <a:gd name="connsiteX3" fmla="*/ 577860 w 2385487"/>
              <a:gd name="connsiteY3" fmla="*/ 3650501 h 3650501"/>
              <a:gd name="connsiteX0" fmla="*/ 2385487 w 2385487"/>
              <a:gd name="connsiteY0" fmla="*/ 11694 h 3650501"/>
              <a:gd name="connsiteX1" fmla="*/ 221270 w 2385487"/>
              <a:gd name="connsiteY1" fmla="*/ 833677 h 3650501"/>
              <a:gd name="connsiteX2" fmla="*/ 79588 w 2385487"/>
              <a:gd name="connsiteY2" fmla="*/ 3347669 h 3650501"/>
              <a:gd name="connsiteX3" fmla="*/ 577860 w 2385487"/>
              <a:gd name="connsiteY3" fmla="*/ 3650501 h 3650501"/>
              <a:gd name="connsiteX0" fmla="*/ 2334687 w 2334687"/>
              <a:gd name="connsiteY0" fmla="*/ 11694 h 3650501"/>
              <a:gd name="connsiteX1" fmla="*/ 170470 w 2334687"/>
              <a:gd name="connsiteY1" fmla="*/ 833677 h 3650501"/>
              <a:gd name="connsiteX2" fmla="*/ 28788 w 2334687"/>
              <a:gd name="connsiteY2" fmla="*/ 3347669 h 3650501"/>
              <a:gd name="connsiteX3" fmla="*/ 527060 w 2334687"/>
              <a:gd name="connsiteY3" fmla="*/ 3650501 h 3650501"/>
              <a:gd name="connsiteX0" fmla="*/ 2357264 w 2357264"/>
              <a:gd name="connsiteY0" fmla="*/ 11694 h 3650501"/>
              <a:gd name="connsiteX1" fmla="*/ 193047 w 2357264"/>
              <a:gd name="connsiteY1" fmla="*/ 833677 h 3650501"/>
              <a:gd name="connsiteX2" fmla="*/ 51365 w 2357264"/>
              <a:gd name="connsiteY2" fmla="*/ 3347669 h 3650501"/>
              <a:gd name="connsiteX3" fmla="*/ 549637 w 2357264"/>
              <a:gd name="connsiteY3" fmla="*/ 3650501 h 3650501"/>
              <a:gd name="connsiteX0" fmla="*/ 2323398 w 2323398"/>
              <a:gd name="connsiteY0" fmla="*/ 11694 h 3650501"/>
              <a:gd name="connsiteX1" fmla="*/ 159181 w 2323398"/>
              <a:gd name="connsiteY1" fmla="*/ 833677 h 3650501"/>
              <a:gd name="connsiteX2" fmla="*/ 17499 w 2323398"/>
              <a:gd name="connsiteY2" fmla="*/ 3347669 h 3650501"/>
              <a:gd name="connsiteX3" fmla="*/ 515771 w 2323398"/>
              <a:gd name="connsiteY3" fmla="*/ 3650501 h 3650501"/>
              <a:gd name="connsiteX0" fmla="*/ 2323398 w 2323398"/>
              <a:gd name="connsiteY0" fmla="*/ 11694 h 3650501"/>
              <a:gd name="connsiteX1" fmla="*/ 159181 w 2323398"/>
              <a:gd name="connsiteY1" fmla="*/ 833677 h 3650501"/>
              <a:gd name="connsiteX2" fmla="*/ 17499 w 2323398"/>
              <a:gd name="connsiteY2" fmla="*/ 3347669 h 3650501"/>
              <a:gd name="connsiteX3" fmla="*/ 515771 w 2323398"/>
              <a:gd name="connsiteY3" fmla="*/ 3650501 h 3650501"/>
              <a:gd name="connsiteX0" fmla="*/ 2374197 w 2374197"/>
              <a:gd name="connsiteY0" fmla="*/ 11694 h 3650501"/>
              <a:gd name="connsiteX1" fmla="*/ 209980 w 2374197"/>
              <a:gd name="connsiteY1" fmla="*/ 833677 h 3650501"/>
              <a:gd name="connsiteX2" fmla="*/ 68298 w 2374197"/>
              <a:gd name="connsiteY2" fmla="*/ 3347669 h 3650501"/>
              <a:gd name="connsiteX3" fmla="*/ 566570 w 2374197"/>
              <a:gd name="connsiteY3" fmla="*/ 3650501 h 3650501"/>
              <a:gd name="connsiteX0" fmla="*/ 2374197 w 2374197"/>
              <a:gd name="connsiteY0" fmla="*/ 11694 h 3653202"/>
              <a:gd name="connsiteX1" fmla="*/ 209980 w 2374197"/>
              <a:gd name="connsiteY1" fmla="*/ 833677 h 3653202"/>
              <a:gd name="connsiteX2" fmla="*/ 68298 w 2374197"/>
              <a:gd name="connsiteY2" fmla="*/ 3347669 h 3653202"/>
              <a:gd name="connsiteX3" fmla="*/ 566570 w 2374197"/>
              <a:gd name="connsiteY3" fmla="*/ 3650501 h 3653202"/>
              <a:gd name="connsiteX0" fmla="*/ 2345976 w 2345976"/>
              <a:gd name="connsiteY0" fmla="*/ 11694 h 3653202"/>
              <a:gd name="connsiteX1" fmla="*/ 181759 w 2345976"/>
              <a:gd name="connsiteY1" fmla="*/ 833677 h 3653202"/>
              <a:gd name="connsiteX2" fmla="*/ 40077 w 2345976"/>
              <a:gd name="connsiteY2" fmla="*/ 3347669 h 3653202"/>
              <a:gd name="connsiteX3" fmla="*/ 538349 w 2345976"/>
              <a:gd name="connsiteY3" fmla="*/ 3650501 h 3653202"/>
              <a:gd name="connsiteX0" fmla="*/ 2355341 w 2355341"/>
              <a:gd name="connsiteY0" fmla="*/ 11694 h 3653202"/>
              <a:gd name="connsiteX1" fmla="*/ 191124 w 2355341"/>
              <a:gd name="connsiteY1" fmla="*/ 833677 h 3653202"/>
              <a:gd name="connsiteX2" fmla="*/ 49442 w 2355341"/>
              <a:gd name="connsiteY2" fmla="*/ 3347669 h 3653202"/>
              <a:gd name="connsiteX3" fmla="*/ 547714 w 2355341"/>
              <a:gd name="connsiteY3" fmla="*/ 3650501 h 3653202"/>
              <a:gd name="connsiteX0" fmla="*/ 2338502 w 2338502"/>
              <a:gd name="connsiteY0" fmla="*/ 11694 h 3653202"/>
              <a:gd name="connsiteX1" fmla="*/ 174285 w 2338502"/>
              <a:gd name="connsiteY1" fmla="*/ 833677 h 3653202"/>
              <a:gd name="connsiteX2" fmla="*/ 32603 w 2338502"/>
              <a:gd name="connsiteY2" fmla="*/ 3347669 h 3653202"/>
              <a:gd name="connsiteX3" fmla="*/ 530875 w 2338502"/>
              <a:gd name="connsiteY3" fmla="*/ 3650501 h 3653202"/>
              <a:gd name="connsiteX0" fmla="*/ 2338502 w 2338502"/>
              <a:gd name="connsiteY0" fmla="*/ 17683 h 3659191"/>
              <a:gd name="connsiteX1" fmla="*/ 174285 w 2338502"/>
              <a:gd name="connsiteY1" fmla="*/ 839666 h 3659191"/>
              <a:gd name="connsiteX2" fmla="*/ 32603 w 2338502"/>
              <a:gd name="connsiteY2" fmla="*/ 3353658 h 3659191"/>
              <a:gd name="connsiteX3" fmla="*/ 530875 w 2338502"/>
              <a:gd name="connsiteY3" fmla="*/ 3656490 h 3659191"/>
              <a:gd name="connsiteX0" fmla="*/ 2338502 w 2338502"/>
              <a:gd name="connsiteY0" fmla="*/ 0 h 3641508"/>
              <a:gd name="connsiteX1" fmla="*/ 174285 w 2338502"/>
              <a:gd name="connsiteY1" fmla="*/ 821983 h 3641508"/>
              <a:gd name="connsiteX2" fmla="*/ 32603 w 2338502"/>
              <a:gd name="connsiteY2" fmla="*/ 3335975 h 3641508"/>
              <a:gd name="connsiteX3" fmla="*/ 530875 w 2338502"/>
              <a:gd name="connsiteY3" fmla="*/ 3638807 h 3641508"/>
              <a:gd name="connsiteX0" fmla="*/ 2338502 w 2338502"/>
              <a:gd name="connsiteY0" fmla="*/ 0 h 3641508"/>
              <a:gd name="connsiteX1" fmla="*/ 174285 w 2338502"/>
              <a:gd name="connsiteY1" fmla="*/ 821983 h 3641508"/>
              <a:gd name="connsiteX2" fmla="*/ 32603 w 2338502"/>
              <a:gd name="connsiteY2" fmla="*/ 3335975 h 3641508"/>
              <a:gd name="connsiteX3" fmla="*/ 530875 w 2338502"/>
              <a:gd name="connsiteY3" fmla="*/ 3638807 h 3641508"/>
              <a:gd name="connsiteX0" fmla="*/ 2338502 w 2338502"/>
              <a:gd name="connsiteY0" fmla="*/ 0 h 3641508"/>
              <a:gd name="connsiteX1" fmla="*/ 174285 w 2338502"/>
              <a:gd name="connsiteY1" fmla="*/ 821983 h 3641508"/>
              <a:gd name="connsiteX2" fmla="*/ 32603 w 2338502"/>
              <a:gd name="connsiteY2" fmla="*/ 3335975 h 3641508"/>
              <a:gd name="connsiteX3" fmla="*/ 530875 w 2338502"/>
              <a:gd name="connsiteY3" fmla="*/ 3638807 h 3641508"/>
              <a:gd name="connsiteX0" fmla="*/ 2382706 w 2382706"/>
              <a:gd name="connsiteY0" fmla="*/ 0 h 3641508"/>
              <a:gd name="connsiteX1" fmla="*/ 95659 w 2382706"/>
              <a:gd name="connsiteY1" fmla="*/ 808498 h 3641508"/>
              <a:gd name="connsiteX2" fmla="*/ 76807 w 2382706"/>
              <a:gd name="connsiteY2" fmla="*/ 3335975 h 3641508"/>
              <a:gd name="connsiteX3" fmla="*/ 575079 w 2382706"/>
              <a:gd name="connsiteY3" fmla="*/ 3638807 h 3641508"/>
              <a:gd name="connsiteX0" fmla="*/ 2345335 w 2345335"/>
              <a:gd name="connsiteY0" fmla="*/ 0 h 3641508"/>
              <a:gd name="connsiteX1" fmla="*/ 58288 w 2345335"/>
              <a:gd name="connsiteY1" fmla="*/ 808498 h 3641508"/>
              <a:gd name="connsiteX2" fmla="*/ 39436 w 2345335"/>
              <a:gd name="connsiteY2" fmla="*/ 3335975 h 3641508"/>
              <a:gd name="connsiteX3" fmla="*/ 537708 w 2345335"/>
              <a:gd name="connsiteY3" fmla="*/ 3638807 h 3641508"/>
              <a:gd name="connsiteX0" fmla="*/ 2345335 w 2345335"/>
              <a:gd name="connsiteY0" fmla="*/ 0 h 3641508"/>
              <a:gd name="connsiteX1" fmla="*/ 58288 w 2345335"/>
              <a:gd name="connsiteY1" fmla="*/ 808498 h 3641508"/>
              <a:gd name="connsiteX2" fmla="*/ 39436 w 2345335"/>
              <a:gd name="connsiteY2" fmla="*/ 3335975 h 3641508"/>
              <a:gd name="connsiteX3" fmla="*/ 537708 w 2345335"/>
              <a:gd name="connsiteY3" fmla="*/ 3638807 h 3641508"/>
              <a:gd name="connsiteX0" fmla="*/ 2342062 w 2342062"/>
              <a:gd name="connsiteY0" fmla="*/ 0 h 3641508"/>
              <a:gd name="connsiteX1" fmla="*/ 55015 w 2342062"/>
              <a:gd name="connsiteY1" fmla="*/ 808498 h 3641508"/>
              <a:gd name="connsiteX2" fmla="*/ 36163 w 2342062"/>
              <a:gd name="connsiteY2" fmla="*/ 3335975 h 3641508"/>
              <a:gd name="connsiteX3" fmla="*/ 534435 w 2342062"/>
              <a:gd name="connsiteY3" fmla="*/ 3638807 h 3641508"/>
              <a:gd name="connsiteX0" fmla="*/ 2342062 w 2342062"/>
              <a:gd name="connsiteY0" fmla="*/ 0 h 3641508"/>
              <a:gd name="connsiteX1" fmla="*/ 55015 w 2342062"/>
              <a:gd name="connsiteY1" fmla="*/ 808498 h 3641508"/>
              <a:gd name="connsiteX2" fmla="*/ 36163 w 2342062"/>
              <a:gd name="connsiteY2" fmla="*/ 3335975 h 3641508"/>
              <a:gd name="connsiteX3" fmla="*/ 534435 w 2342062"/>
              <a:gd name="connsiteY3" fmla="*/ 3638807 h 3641508"/>
              <a:gd name="connsiteX0" fmla="*/ 2342062 w 2342062"/>
              <a:gd name="connsiteY0" fmla="*/ 0 h 3641508"/>
              <a:gd name="connsiteX1" fmla="*/ 55015 w 2342062"/>
              <a:gd name="connsiteY1" fmla="*/ 808498 h 3641508"/>
              <a:gd name="connsiteX2" fmla="*/ 36163 w 2342062"/>
              <a:gd name="connsiteY2" fmla="*/ 3335975 h 3641508"/>
              <a:gd name="connsiteX3" fmla="*/ 534435 w 2342062"/>
              <a:gd name="connsiteY3" fmla="*/ 3638807 h 3641508"/>
              <a:gd name="connsiteX0" fmla="*/ 2342062 w 2342062"/>
              <a:gd name="connsiteY0" fmla="*/ 0 h 3641508"/>
              <a:gd name="connsiteX1" fmla="*/ 55015 w 2342062"/>
              <a:gd name="connsiteY1" fmla="*/ 808498 h 3641508"/>
              <a:gd name="connsiteX2" fmla="*/ 36163 w 2342062"/>
              <a:gd name="connsiteY2" fmla="*/ 3335975 h 3641508"/>
              <a:gd name="connsiteX3" fmla="*/ 534435 w 2342062"/>
              <a:gd name="connsiteY3" fmla="*/ 3638807 h 3641508"/>
              <a:gd name="connsiteX0" fmla="*/ 2342062 w 2342062"/>
              <a:gd name="connsiteY0" fmla="*/ 0 h 3641508"/>
              <a:gd name="connsiteX1" fmla="*/ 55015 w 2342062"/>
              <a:gd name="connsiteY1" fmla="*/ 808498 h 3641508"/>
              <a:gd name="connsiteX2" fmla="*/ 36163 w 2342062"/>
              <a:gd name="connsiteY2" fmla="*/ 3335975 h 3641508"/>
              <a:gd name="connsiteX3" fmla="*/ 534435 w 2342062"/>
              <a:gd name="connsiteY3" fmla="*/ 3638807 h 3641508"/>
              <a:gd name="connsiteX0" fmla="*/ 2342062 w 2342062"/>
              <a:gd name="connsiteY0" fmla="*/ 0 h 3641508"/>
              <a:gd name="connsiteX1" fmla="*/ 55015 w 2342062"/>
              <a:gd name="connsiteY1" fmla="*/ 808498 h 3641508"/>
              <a:gd name="connsiteX2" fmla="*/ 36163 w 2342062"/>
              <a:gd name="connsiteY2" fmla="*/ 3335975 h 3641508"/>
              <a:gd name="connsiteX3" fmla="*/ 534435 w 2342062"/>
              <a:gd name="connsiteY3" fmla="*/ 3638807 h 3641508"/>
              <a:gd name="connsiteX0" fmla="*/ 2342062 w 2342062"/>
              <a:gd name="connsiteY0" fmla="*/ 0 h 3641508"/>
              <a:gd name="connsiteX1" fmla="*/ 55015 w 2342062"/>
              <a:gd name="connsiteY1" fmla="*/ 808498 h 3641508"/>
              <a:gd name="connsiteX2" fmla="*/ 36163 w 2342062"/>
              <a:gd name="connsiteY2" fmla="*/ 3335975 h 3641508"/>
              <a:gd name="connsiteX3" fmla="*/ 534435 w 2342062"/>
              <a:gd name="connsiteY3" fmla="*/ 3638807 h 3641508"/>
              <a:gd name="connsiteX0" fmla="*/ 2342062 w 2342062"/>
              <a:gd name="connsiteY0" fmla="*/ 0 h 3641508"/>
              <a:gd name="connsiteX1" fmla="*/ 55015 w 2342062"/>
              <a:gd name="connsiteY1" fmla="*/ 808498 h 3641508"/>
              <a:gd name="connsiteX2" fmla="*/ 36163 w 2342062"/>
              <a:gd name="connsiteY2" fmla="*/ 3335975 h 3641508"/>
              <a:gd name="connsiteX3" fmla="*/ 534435 w 2342062"/>
              <a:gd name="connsiteY3" fmla="*/ 3638807 h 3641508"/>
              <a:gd name="connsiteX0" fmla="*/ 2345334 w 2345334"/>
              <a:gd name="connsiteY0" fmla="*/ 0 h 3641508"/>
              <a:gd name="connsiteX1" fmla="*/ 58287 w 2345334"/>
              <a:gd name="connsiteY1" fmla="*/ 808498 h 3641508"/>
              <a:gd name="connsiteX2" fmla="*/ 39435 w 2345334"/>
              <a:gd name="connsiteY2" fmla="*/ 3335975 h 3641508"/>
              <a:gd name="connsiteX3" fmla="*/ 537707 w 2345334"/>
              <a:gd name="connsiteY3" fmla="*/ 3638807 h 3641508"/>
              <a:gd name="connsiteX0" fmla="*/ 2338385 w 2338385"/>
              <a:gd name="connsiteY0" fmla="*/ 0 h 3641508"/>
              <a:gd name="connsiteX1" fmla="*/ 78633 w 2338385"/>
              <a:gd name="connsiteY1" fmla="*/ 902888 h 3641508"/>
              <a:gd name="connsiteX2" fmla="*/ 32486 w 2338385"/>
              <a:gd name="connsiteY2" fmla="*/ 3335975 h 3641508"/>
              <a:gd name="connsiteX3" fmla="*/ 530758 w 2338385"/>
              <a:gd name="connsiteY3" fmla="*/ 3638807 h 3641508"/>
              <a:gd name="connsiteX0" fmla="*/ 2338385 w 2338385"/>
              <a:gd name="connsiteY0" fmla="*/ 0 h 3641508"/>
              <a:gd name="connsiteX1" fmla="*/ 78633 w 2338385"/>
              <a:gd name="connsiteY1" fmla="*/ 902888 h 3641508"/>
              <a:gd name="connsiteX2" fmla="*/ 32486 w 2338385"/>
              <a:gd name="connsiteY2" fmla="*/ 3335975 h 3641508"/>
              <a:gd name="connsiteX3" fmla="*/ 530758 w 2338385"/>
              <a:gd name="connsiteY3" fmla="*/ 3638807 h 3641508"/>
              <a:gd name="connsiteX0" fmla="*/ 3790864 w 3790864"/>
              <a:gd name="connsiteY0" fmla="*/ 0 h 3493181"/>
              <a:gd name="connsiteX1" fmla="*/ 78633 w 3790864"/>
              <a:gd name="connsiteY1" fmla="*/ 754561 h 3493181"/>
              <a:gd name="connsiteX2" fmla="*/ 32486 w 3790864"/>
              <a:gd name="connsiteY2" fmla="*/ 3187648 h 3493181"/>
              <a:gd name="connsiteX3" fmla="*/ 530758 w 3790864"/>
              <a:gd name="connsiteY3" fmla="*/ 3490480 h 3493181"/>
              <a:gd name="connsiteX0" fmla="*/ 3790864 w 3790864"/>
              <a:gd name="connsiteY0" fmla="*/ 0 h 3471228"/>
              <a:gd name="connsiteX1" fmla="*/ 78633 w 3790864"/>
              <a:gd name="connsiteY1" fmla="*/ 754561 h 3471228"/>
              <a:gd name="connsiteX2" fmla="*/ 32486 w 3790864"/>
              <a:gd name="connsiteY2" fmla="*/ 3187648 h 3471228"/>
              <a:gd name="connsiteX3" fmla="*/ 835636 w 3790864"/>
              <a:gd name="connsiteY3" fmla="*/ 3455673 h 3471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90864" h="3471228">
                <a:moveTo>
                  <a:pt x="3790864" y="0"/>
                </a:moveTo>
                <a:cubicBezTo>
                  <a:pt x="1756584" y="61650"/>
                  <a:pt x="158682" y="-164366"/>
                  <a:pt x="78633" y="754561"/>
                </a:cubicBezTo>
                <a:cubicBezTo>
                  <a:pt x="37845" y="1484276"/>
                  <a:pt x="-46297" y="2484890"/>
                  <a:pt x="32486" y="3187648"/>
                </a:cubicBezTo>
                <a:cubicBezTo>
                  <a:pt x="123970" y="3613701"/>
                  <a:pt x="789179" y="3424226"/>
                  <a:pt x="835636" y="3455673"/>
                </a:cubicBezTo>
              </a:path>
            </a:pathLst>
          </a:cu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 type="none"/>
            <a:tailEnd type="triangle" w="lg" len="med"/>
          </a:ln>
          <a:effectLst>
            <a:outerShdw dist="17961" dir="2700000" algn="ctr" rotWithShape="0">
              <a:schemeClr val="bg1">
                <a:lumMod val="75000"/>
                <a:lumOff val="25000"/>
              </a:schemeClr>
            </a:outerShdw>
          </a:effectLst>
        </p:spPr>
        <p:txBody>
          <a:bodyPr anchor="ctr"/>
          <a:lstStyle/>
          <a:p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16510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990601"/>
            <a:ext cx="11804822" cy="5730876"/>
          </a:xfrm>
        </p:spPr>
        <p:txBody>
          <a:bodyPr>
            <a:normAutofit/>
          </a:bodyPr>
          <a:lstStyle/>
          <a:p>
            <a:r>
              <a:rPr lang="en-US" sz="3200" dirty="0" smtClean="0"/>
              <a:t>Type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void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lvl="1"/>
            <a:r>
              <a:rPr lang="en-US" sz="3000" dirty="0" smtClean="0"/>
              <a:t>Does not return a value directly by itself</a:t>
            </a:r>
          </a:p>
          <a:p>
            <a:pPr lvl="1"/>
            <a:endParaRPr lang="en-US" sz="2400" dirty="0"/>
          </a:p>
          <a:p>
            <a:pPr lvl="1"/>
            <a:endParaRPr lang="en-US" sz="2400" dirty="0" smtClean="0"/>
          </a:p>
          <a:p>
            <a:pPr marL="377887" lvl="1" indent="0">
              <a:buNone/>
            </a:pPr>
            <a:endParaRPr lang="en-US" sz="2400" dirty="0" smtClean="0"/>
          </a:p>
          <a:p>
            <a:r>
              <a:rPr lang="en-US" sz="3200" dirty="0" smtClean="0"/>
              <a:t>Other types</a:t>
            </a:r>
          </a:p>
          <a:p>
            <a:pPr lvl="1"/>
            <a:r>
              <a:rPr lang="en-US" sz="2800" dirty="0" smtClean="0"/>
              <a:t>Return values, based on the 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return type</a:t>
            </a:r>
            <a:r>
              <a:rPr lang="en-US" sz="2800" dirty="0" smtClean="0"/>
              <a:t> of the method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 Return Types</a:t>
            </a:r>
            <a:endParaRPr lang="en-US" dirty="0"/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912814" y="2284584"/>
            <a:ext cx="10363198" cy="157232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200" dirty="0" smtClean="0"/>
              <a:t>static void addOne(int n) {</a:t>
            </a:r>
          </a:p>
          <a:p>
            <a:r>
              <a:rPr lang="en-US" sz="2200" dirty="0" smtClean="0"/>
              <a:t>    n += 1;</a:t>
            </a:r>
          </a:p>
          <a:p>
            <a:r>
              <a:rPr lang="en-US" sz="2200" dirty="0" smtClean="0"/>
              <a:t>    System.out.println(n);</a:t>
            </a:r>
          </a:p>
          <a:p>
            <a:r>
              <a:rPr lang="en-US" sz="2200" dirty="0" smtClean="0"/>
              <a:t>}</a:t>
            </a:r>
            <a:endParaRPr lang="en-US" sz="2200" dirty="0"/>
          </a:p>
        </p:txBody>
      </p:sp>
      <p:sp>
        <p:nvSpPr>
          <p:cNvPr id="10" name="Text Placeholder 5"/>
          <p:cNvSpPr txBox="1">
            <a:spLocks/>
          </p:cNvSpPr>
          <p:nvPr/>
        </p:nvSpPr>
        <p:spPr>
          <a:xfrm>
            <a:off x="912812" y="5259361"/>
            <a:ext cx="10363198" cy="123377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200" dirty="0" smtClean="0"/>
              <a:t>static int plusOne(int n) {</a:t>
            </a:r>
          </a:p>
          <a:p>
            <a:r>
              <a:rPr lang="en-US" sz="2200" dirty="0" smtClean="0"/>
              <a:t>    return n + 1;</a:t>
            </a:r>
          </a:p>
          <a:p>
            <a:r>
              <a:rPr lang="en-US" sz="2200" dirty="0" smtClean="0"/>
              <a:t>}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570519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private</a:t>
            </a:r>
          </a:p>
          <a:p>
            <a:pPr lvl="1"/>
            <a:r>
              <a:rPr lang="en-US" dirty="0" smtClean="0"/>
              <a:t>Accessible only inside the current class. No subclass can call this</a:t>
            </a:r>
            <a:endParaRPr lang="en-US" dirty="0"/>
          </a:p>
          <a:p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package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cs typeface="Consolas" pitchFamily="49" charset="0"/>
              </a:rPr>
              <a:t> </a:t>
            </a:r>
            <a:r>
              <a:rPr lang="en-US" dirty="0"/>
              <a:t>(default)</a:t>
            </a:r>
          </a:p>
          <a:p>
            <a:pPr lvl="1"/>
            <a:r>
              <a:rPr lang="en-US" dirty="0" smtClean="0"/>
              <a:t>Accessible only inside the package. Subclasses can call this</a:t>
            </a:r>
            <a:endParaRPr lang="en-US" dirty="0"/>
          </a:p>
          <a:p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protected</a:t>
            </a:r>
            <a:endParaRPr lang="en-US" dirty="0"/>
          </a:p>
          <a:p>
            <a:pPr lvl="1"/>
            <a:r>
              <a:rPr lang="en-US" dirty="0"/>
              <a:t>Accessible </a:t>
            </a:r>
            <a:r>
              <a:rPr lang="en-US" dirty="0" smtClean="0"/>
              <a:t>by subclasses even outside the current package</a:t>
            </a:r>
            <a:endParaRPr lang="en-US" b="1" dirty="0" smtClean="0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public</a:t>
            </a:r>
            <a:endParaRPr lang="en-US" dirty="0"/>
          </a:p>
          <a:p>
            <a:pPr lvl="1"/>
            <a:r>
              <a:rPr lang="en-US" dirty="0" smtClean="0"/>
              <a:t>All code can access this, e.g. external classes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 Access Modifiers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1900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2" y="1219200"/>
            <a:ext cx="8822584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 smtClean="0"/>
              <a:t>Methods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522412" y="2131144"/>
            <a:ext cx="8822584" cy="688256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5812" y="3295380"/>
            <a:ext cx="5513913" cy="2922414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13" y="3295380"/>
            <a:ext cx="4800599" cy="2922414"/>
          </a:xfrm>
          <a:prstGeom prst="rect">
            <a:avLst/>
          </a:prstGeom>
          <a:scene3d>
            <a:camera prst="perspectiveRigh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770863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86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3200" dirty="0" smtClean="0"/>
              <a:t>Java supports limited set of primitive</a:t>
            </a:r>
            <a:br>
              <a:rPr lang="en-US" sz="3200" dirty="0" smtClean="0"/>
            </a:br>
            <a:r>
              <a:rPr lang="en-US" sz="3200" dirty="0" smtClean="0"/>
              <a:t>data types</a:t>
            </a:r>
            <a:endParaRPr lang="en-US" sz="3200" b="1" dirty="0" smtClean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3200" dirty="0" smtClean="0"/>
              <a:t>Java supports the classical operators,</a:t>
            </a:r>
            <a:br>
              <a:rPr lang="en-US" sz="3200" dirty="0" smtClean="0"/>
            </a:br>
            <a:r>
              <a:rPr lang="en-US" sz="3200" dirty="0" smtClean="0"/>
              <a:t>expressions and statements</a:t>
            </a:r>
            <a:endParaRPr lang="en-US" dirty="0" smtClean="0"/>
          </a:p>
          <a:p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Scanner</a:t>
            </a:r>
            <a:r>
              <a:rPr lang="en-US" dirty="0" smtClean="0"/>
              <a:t> and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System.out.printf()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provide formatted input / output</a:t>
            </a:r>
          </a:p>
          <a:p>
            <a:r>
              <a:rPr lang="en-US" dirty="0" smtClean="0"/>
              <a:t>Java </a:t>
            </a:r>
            <a:r>
              <a:rPr lang="en-US" dirty="0" smtClean="0"/>
              <a:t>supports the classical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if-else</a:t>
            </a:r>
            <a:r>
              <a:rPr lang="en-US" dirty="0" smtClean="0"/>
              <a:t> and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switch-case</a:t>
            </a:r>
          </a:p>
          <a:p>
            <a:r>
              <a:rPr lang="en-US" sz="3600" dirty="0"/>
              <a:t>Java supports the classical loop constructs</a:t>
            </a:r>
          </a:p>
          <a:p>
            <a:r>
              <a:rPr lang="en-US" sz="3600" dirty="0"/>
              <a:t>Java support </a:t>
            </a: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methods</a:t>
            </a:r>
          </a:p>
          <a:p>
            <a:endParaRPr lang="en-US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pic>
        <p:nvPicPr>
          <p:cNvPr id="1028" name="Picture 4" descr="D:\_WORK PROJECTS\Nakov\Presentation Slides Design\Question Summary Slide\Store\minions summary cop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5424" y="1674814"/>
            <a:ext cx="3659188" cy="3659186"/>
          </a:xfrm>
          <a:prstGeom prst="rect">
            <a:avLst/>
          </a:prstGeom>
          <a:noFill/>
        </p:spPr>
      </p:pic>
      <p:pic>
        <p:nvPicPr>
          <p:cNvPr id="7" name="Picture 14" descr="http://th08.deviantart.net/fs71/200H/f/2013/053/9/a/java___application_icon_by_ravenbasix-d5vsr3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21276">
            <a:off x="7154518" y="553955"/>
            <a:ext cx="1848660" cy="1737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7190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9535" y="5463746"/>
            <a:ext cx="1451877" cy="784654"/>
          </a:xfrm>
          <a:prstGeom prst="roundRect">
            <a:avLst>
              <a:gd name="adj" fmla="val 2953"/>
            </a:avLst>
          </a:prstGeom>
        </p:spPr>
      </p:pic>
      <p:pic>
        <p:nvPicPr>
          <p:cNvPr id="5" name="Picture 4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5612" y="1295401"/>
            <a:ext cx="1752600" cy="804224"/>
          </a:xfrm>
          <a:prstGeom prst="roundRect">
            <a:avLst>
              <a:gd name="adj" fmla="val 3159"/>
            </a:avLst>
          </a:prstGeom>
        </p:spPr>
      </p:pic>
      <p:pic>
        <p:nvPicPr>
          <p:cNvPr id="7" name="Picture 6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39570" y="1295400"/>
            <a:ext cx="2040956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8" name="Picture 7">
            <a:hlinkClick r:id="rId9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95852" y="1295400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9" name="Picture 8">
            <a:hlinkClick r:id="rId11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5612" y="5475299"/>
            <a:ext cx="2950821" cy="747701"/>
          </a:xfrm>
          <a:prstGeom prst="roundRect">
            <a:avLst>
              <a:gd name="adj" fmla="val 3159"/>
            </a:avLst>
          </a:prstGeom>
        </p:spPr>
      </p:pic>
      <p:pic>
        <p:nvPicPr>
          <p:cNvPr id="10" name="Picture 9">
            <a:hlinkClick r:id="rId13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732212" y="5541096"/>
            <a:ext cx="3252400" cy="627432"/>
          </a:xfrm>
          <a:prstGeom prst="roundRect">
            <a:avLst>
              <a:gd name="adj" fmla="val 3159"/>
            </a:avLst>
          </a:prstGeom>
        </p:spPr>
      </p:pic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 Syntax</a:t>
            </a:r>
          </a:p>
        </p:txBody>
      </p:sp>
      <p:pic>
        <p:nvPicPr>
          <p:cNvPr id="13" name="Picture 12">
            <a:hlinkClick r:id="rId15"/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159214" y="5461225"/>
            <a:ext cx="2551399" cy="787175"/>
          </a:xfrm>
          <a:prstGeom prst="roundRect">
            <a:avLst>
              <a:gd name="adj" fmla="val 2953"/>
            </a:avLst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hlinkClick r:id="rId17"/>
              </a:rPr>
              <a:t>https://softuni.bg/courses/java-basics/</a:t>
            </a:r>
            <a:endParaRPr lang="en-US" dirty="0"/>
          </a:p>
        </p:txBody>
      </p:sp>
      <p:pic>
        <p:nvPicPr>
          <p:cNvPr id="16" name="Picture 15">
            <a:hlinkClick r:id="rId18"/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075612" y="2603096"/>
            <a:ext cx="3639755" cy="759181"/>
          </a:xfrm>
          <a:prstGeom prst="roundRect">
            <a:avLst>
              <a:gd name="adj" fmla="val 3159"/>
            </a:avLst>
          </a:prstGeom>
        </p:spPr>
      </p:pic>
      <p:pic>
        <p:nvPicPr>
          <p:cNvPr id="18" name="Picture 17">
            <a:hlinkClick r:id="rId20"/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075612" y="1316222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21" name="Picture 20">
            <a:hlinkClick r:id="rId22"/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0470630" y="3841506"/>
            <a:ext cx="1244737" cy="1144152"/>
          </a:xfrm>
          <a:prstGeom prst="roundRect">
            <a:avLst>
              <a:gd name="adj" fmla="val 2684"/>
            </a:avLst>
          </a:prstGeom>
        </p:spPr>
      </p:pic>
    </p:spTree>
    <p:extLst>
      <p:ext uri="{BB962C8B-B14F-4D97-AF65-F5344CB8AC3E}">
        <p14:creationId xmlns:p14="http://schemas.microsoft.com/office/powerpoint/2010/main" val="3879307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This </a:t>
            </a:r>
            <a:r>
              <a:rPr lang="en-US" dirty="0" smtClean="0"/>
              <a:t>course (slides, examples, demos, videos, homework, etc.)</a:t>
            </a:r>
            <a:br>
              <a:rPr lang="en-US" dirty="0" smtClean="0"/>
            </a:br>
            <a:r>
              <a:rPr lang="en-US" dirty="0" smtClean="0"/>
              <a:t>is </a:t>
            </a:r>
            <a:r>
              <a:rPr lang="en-US" dirty="0"/>
              <a:t>licensed </a:t>
            </a:r>
            <a:r>
              <a:rPr lang="en-US" dirty="0" smtClean="0"/>
              <a:t>under </a:t>
            </a:r>
            <a:r>
              <a:rPr lang="en-US" dirty="0"/>
              <a:t>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4.0 International</a:t>
            </a:r>
            <a:r>
              <a:rPr lang="en-US" dirty="0"/>
              <a:t>" </a:t>
            </a:r>
            <a:r>
              <a:rPr lang="en-US" dirty="0" smtClean="0"/>
              <a:t>license</a:t>
            </a:r>
            <a:endParaRPr lang="bg-BG" dirty="0" smtClean="0"/>
          </a:p>
          <a:p>
            <a:endParaRPr lang="bg-BG" sz="2400" dirty="0"/>
          </a:p>
          <a:p>
            <a:endParaRPr lang="bg-BG" sz="2400" dirty="0" smtClean="0"/>
          </a:p>
          <a:p>
            <a:endParaRPr lang="bg-BG" sz="2400" dirty="0"/>
          </a:p>
          <a:p>
            <a:pPr>
              <a:spcBef>
                <a:spcPts val="1800"/>
              </a:spcBef>
            </a:pPr>
            <a:r>
              <a:rPr lang="en-US" sz="2400" dirty="0" smtClean="0"/>
              <a:t>Attribution: this work may contain portions from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4"/>
              </a:rPr>
              <a:t>Fundamentals of Computer Programming </a:t>
            </a:r>
            <a:r>
              <a:rPr lang="en-US" sz="2000" dirty="0" smtClean="0">
                <a:hlinkClick r:id="rId4"/>
              </a:rPr>
              <a:t>with Java</a:t>
            </a:r>
            <a:r>
              <a:rPr lang="en-US" sz="2000" dirty="0" smtClean="0"/>
              <a:t>" book by Svetlin Nakov &amp; Co. under </a:t>
            </a:r>
            <a:r>
              <a:rPr lang="en-US" sz="2000" dirty="0" smtClean="0">
                <a:hlinkClick r:id="rId5"/>
              </a:rPr>
              <a:t>CC-BY-SA</a:t>
            </a:r>
            <a:r>
              <a:rPr lang="en-US" sz="2000" dirty="0" smtClean="0"/>
              <a:t> license</a:t>
            </a:r>
          </a:p>
          <a:p>
            <a:pPr lvl="1"/>
            <a:r>
              <a:rPr lang="en-US" sz="2000" dirty="0" smtClean="0"/>
              <a:t>"</a:t>
            </a:r>
            <a:r>
              <a:rPr lang="en-US" sz="2000" dirty="0" smtClean="0">
                <a:hlinkClick r:id="rId6"/>
              </a:rPr>
              <a:t>C# Basics</a:t>
            </a:r>
            <a:r>
              <a:rPr lang="en-US" sz="2000" dirty="0" smtClean="0"/>
              <a:t>" course by </a:t>
            </a:r>
            <a:r>
              <a:rPr lang="en-US" sz="2000" noProof="1" smtClean="0"/>
              <a:t>Software University </a:t>
            </a:r>
            <a:r>
              <a:rPr lang="en-US" sz="2000" dirty="0" smtClean="0"/>
              <a:t>under </a:t>
            </a:r>
            <a:r>
              <a:rPr lang="en-US" sz="2000" dirty="0" smtClean="0">
                <a:hlinkClick r:id="rId7"/>
              </a:rPr>
              <a:t>CC-BY-NC-SA</a:t>
            </a:r>
            <a:r>
              <a:rPr lang="en-US" sz="2000" dirty="0" smtClean="0"/>
              <a:t> license</a:t>
            </a:r>
            <a:endParaRPr lang="en-US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License</a:t>
            </a:r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0110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103188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0" y="1039813"/>
            <a:ext cx="9434513" cy="563880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Software University Foundation 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University </a:t>
            </a:r>
            <a:r>
              <a:rPr lang="en-US" dirty="0"/>
              <a:t>@ </a:t>
            </a:r>
            <a:r>
              <a:rPr lang="en-US" dirty="0" smtClean="0"/>
              <a:t>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</a:t>
            </a:r>
            <a:r>
              <a:rPr lang="en-US" dirty="0"/>
              <a:t>University @ </a:t>
            </a:r>
            <a:r>
              <a:rPr lang="en-US" dirty="0" smtClean="0"/>
              <a:t>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 smtClean="0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title="Software University">
            <a:hlinkClick r:id="rId4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59438" y="1594686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10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title="Software University Videos @ YouTube">
            <a:hlinkClick r:id="rId6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7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845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57651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Floating-point types are: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float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dirty="0"/>
              <a:t>(±1.5 × 10</a:t>
            </a:r>
            <a:r>
              <a:rPr lang="en-US" baseline="30000" dirty="0"/>
              <a:t>−45</a:t>
            </a:r>
            <a:r>
              <a:rPr lang="en-US" dirty="0"/>
              <a:t> to ±3.4 × 10</a:t>
            </a:r>
            <a:r>
              <a:rPr lang="en-US" baseline="30000" dirty="0"/>
              <a:t>38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32-bits</a:t>
            </a:r>
            <a:r>
              <a:rPr lang="en-US" dirty="0"/>
              <a:t>, precision of 7 digits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double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dirty="0"/>
              <a:t>(±5.0 × 10</a:t>
            </a:r>
            <a:r>
              <a:rPr lang="en-US" baseline="30000" dirty="0"/>
              <a:t>−324</a:t>
            </a:r>
            <a:r>
              <a:rPr lang="en-US" dirty="0"/>
              <a:t> to ±1.7 × 10</a:t>
            </a:r>
            <a:r>
              <a:rPr lang="en-US" baseline="30000" dirty="0"/>
              <a:t>308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64-bits</a:t>
            </a:r>
            <a:r>
              <a:rPr lang="en-US" dirty="0"/>
              <a:t>, precision of 15-16 digits</a:t>
            </a:r>
          </a:p>
          <a:p>
            <a:r>
              <a:rPr lang="en-US" dirty="0"/>
              <a:t>The default value of floating-point types:</a:t>
            </a:r>
          </a:p>
          <a:p>
            <a:pPr lvl="1"/>
            <a:r>
              <a:rPr lang="en-US" dirty="0"/>
              <a:t>Is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0.0F</a:t>
            </a:r>
            <a:r>
              <a:rPr lang="en-US" dirty="0"/>
              <a:t> for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float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 </a:t>
            </a:r>
            <a:r>
              <a:rPr lang="en-US" dirty="0"/>
              <a:t>type</a:t>
            </a:r>
          </a:p>
          <a:p>
            <a:pPr lvl="1"/>
            <a:r>
              <a:rPr lang="en-US" dirty="0"/>
              <a:t>Is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0.0D</a:t>
            </a:r>
            <a:r>
              <a:rPr lang="en-US" dirty="0"/>
              <a:t> for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double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 </a:t>
            </a:r>
            <a:r>
              <a:rPr lang="en-US" dirty="0"/>
              <a:t>type</a:t>
            </a:r>
          </a:p>
        </p:txBody>
      </p:sp>
      <p:sp>
        <p:nvSpPr>
          <p:cNvPr id="576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Floating-Point Types</a:t>
            </a:r>
            <a:endParaRPr lang="bg-BG" dirty="0"/>
          </a:p>
        </p:txBody>
      </p:sp>
      <p:sp>
        <p:nvSpPr>
          <p:cNvPr id="5" name="TextBox 4"/>
          <p:cNvSpPr txBox="1"/>
          <p:nvPr/>
        </p:nvSpPr>
        <p:spPr>
          <a:xfrm rot="509281">
            <a:off x="8594538" y="1599376"/>
            <a:ext cx="241604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double</a:t>
            </a:r>
            <a:endParaRPr lang="en-US" sz="4800" b="1" noProof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 rot="20875553">
            <a:off x="9285009" y="3122575"/>
            <a:ext cx="12726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float</a:t>
            </a:r>
            <a:endParaRPr lang="en-US" sz="3600" b="1" noProof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1026" name="Picture 2" descr="http://dual.tuhh.de/voigt/images/projects/teaser_ieee_754-2008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477" r="-5477"/>
          <a:stretch/>
        </p:blipFill>
        <p:spPr bwMode="auto">
          <a:xfrm>
            <a:off x="8609012" y="4495800"/>
            <a:ext cx="2642102" cy="1600200"/>
          </a:xfrm>
          <a:prstGeom prst="roundRect">
            <a:avLst>
              <a:gd name="adj" fmla="val 5783"/>
            </a:avLst>
          </a:prstGeom>
          <a:solidFill>
            <a:schemeClr val="tx1"/>
          </a:solidFill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302940732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4408</Words>
  <Application>Microsoft Office PowerPoint</Application>
  <PresentationFormat>Custom</PresentationFormat>
  <Paragraphs>909</Paragraphs>
  <Slides>89</Slides>
  <Notes>15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89</vt:i4>
      </vt:variant>
    </vt:vector>
  </HeadingPairs>
  <TitlesOfParts>
    <vt:vector size="90" baseType="lpstr">
      <vt:lpstr>SoftUni 16x9</vt:lpstr>
      <vt:lpstr>Java Syntax</vt:lpstr>
      <vt:lpstr>Table of Contents</vt:lpstr>
      <vt:lpstr>Primitive Data Types in Java</vt:lpstr>
      <vt:lpstr>How Computing Works?</vt:lpstr>
      <vt:lpstr>What Is a Data Type?</vt:lpstr>
      <vt:lpstr>Data Type Characteristics</vt:lpstr>
      <vt:lpstr>Integer Types</vt:lpstr>
      <vt:lpstr>Integer Types</vt:lpstr>
      <vt:lpstr>Floating-Point Types</vt:lpstr>
      <vt:lpstr>Floating-Point Types – Examples</vt:lpstr>
      <vt:lpstr>BigDecimal</vt:lpstr>
      <vt:lpstr>Floating-Point and BigDecimal Types</vt:lpstr>
      <vt:lpstr>Other Primitive Data Types</vt:lpstr>
      <vt:lpstr>Boolean and Character Types</vt:lpstr>
      <vt:lpstr>The String Data Type</vt:lpstr>
      <vt:lpstr>Saying Hello – Example</vt:lpstr>
      <vt:lpstr>String Type</vt:lpstr>
      <vt:lpstr>The Object Type</vt:lpstr>
      <vt:lpstr>Objects</vt:lpstr>
      <vt:lpstr>Variables, Identifiers, Literals</vt:lpstr>
      <vt:lpstr>Declaring Variables</vt:lpstr>
      <vt:lpstr>Variable Scope</vt:lpstr>
      <vt:lpstr>Identifiers</vt:lpstr>
      <vt:lpstr>Literals in Java</vt:lpstr>
      <vt:lpstr>Nullable Types: Integer, Long, Boolean, …</vt:lpstr>
      <vt:lpstr>Operators and Expressions in Java</vt:lpstr>
      <vt:lpstr>What is an Operator?</vt:lpstr>
      <vt:lpstr>Operators in Java</vt:lpstr>
      <vt:lpstr>Operators Precedence</vt:lpstr>
      <vt:lpstr>Operators Precedence (2)</vt:lpstr>
      <vt:lpstr>Expressions</vt:lpstr>
      <vt:lpstr>Operators and Expressions – Examples</vt:lpstr>
      <vt:lpstr>Operators and Expressions – Examples (2)</vt:lpstr>
      <vt:lpstr>Operators and Expressions – Examples (3)</vt:lpstr>
      <vt:lpstr>Operators</vt:lpstr>
      <vt:lpstr>Type Conversion</vt:lpstr>
      <vt:lpstr>Type Conversions</vt:lpstr>
      <vt:lpstr>Console Input and Output</vt:lpstr>
      <vt:lpstr>Reading from the Console</vt:lpstr>
      <vt:lpstr>Reading from the Console (2)</vt:lpstr>
      <vt:lpstr>Reading from the Console</vt:lpstr>
      <vt:lpstr>Printing to the Console</vt:lpstr>
      <vt:lpstr>Formatted Printing</vt:lpstr>
      <vt:lpstr>Formatted Printing (2)</vt:lpstr>
      <vt:lpstr>Printing to the Console</vt:lpstr>
      <vt:lpstr>Regex API</vt:lpstr>
      <vt:lpstr>Regular Expressions</vt:lpstr>
      <vt:lpstr>Validation by Regular Expression – Example</vt:lpstr>
      <vt:lpstr>Regex API</vt:lpstr>
      <vt:lpstr>Matcher methods</vt:lpstr>
      <vt:lpstr>Regex API</vt:lpstr>
      <vt:lpstr>Regional Settings</vt:lpstr>
      <vt:lpstr>Locale</vt:lpstr>
      <vt:lpstr>Locale-Specific Input and Output</vt:lpstr>
      <vt:lpstr>Regional Settings</vt:lpstr>
      <vt:lpstr>if and if-else</vt:lpstr>
      <vt:lpstr>Conditional Statements: if-else</vt:lpstr>
      <vt:lpstr>if and if-else</vt:lpstr>
      <vt:lpstr>switch-case</vt:lpstr>
      <vt:lpstr>Conditional Statements: switch-case</vt:lpstr>
      <vt:lpstr>switch-case</vt:lpstr>
      <vt:lpstr>Loops</vt:lpstr>
      <vt:lpstr>Loop: Definition</vt:lpstr>
      <vt:lpstr>While Loop</vt:lpstr>
      <vt:lpstr>While Loop – Example: Numbers 0…9 </vt:lpstr>
      <vt:lpstr>Do-While Loop</vt:lpstr>
      <vt:lpstr>Product of Numbers [N..M] – Example</vt:lpstr>
      <vt:lpstr>For Loops</vt:lpstr>
      <vt:lpstr>For Loop – Examples</vt:lpstr>
      <vt:lpstr>Using the continue Operator</vt:lpstr>
      <vt:lpstr>Using the break Operator</vt:lpstr>
      <vt:lpstr>For-Each Loop</vt:lpstr>
      <vt:lpstr>For-Each Loop – Example</vt:lpstr>
      <vt:lpstr>Nested Loops</vt:lpstr>
      <vt:lpstr>Loops</vt:lpstr>
      <vt:lpstr>Methods</vt:lpstr>
      <vt:lpstr>Methods: Defining and Invoking</vt:lpstr>
      <vt:lpstr>Methods: Parameters</vt:lpstr>
      <vt:lpstr>Methods: Parameters Overloading</vt:lpstr>
      <vt:lpstr>Methods: Returning Value</vt:lpstr>
      <vt:lpstr>Methods with Parameters and Return Value</vt:lpstr>
      <vt:lpstr>Recursion</vt:lpstr>
      <vt:lpstr>Method Return Types</vt:lpstr>
      <vt:lpstr>Method Access Modifiers</vt:lpstr>
      <vt:lpstr>Methods</vt:lpstr>
      <vt:lpstr>Summary</vt:lpstr>
      <vt:lpstr>Java Syntax</vt:lpstr>
      <vt:lpstr>License</vt:lpstr>
      <vt:lpstr>Free Trainings @ Software University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 Syntax</dc:title>
  <dc:creator/>
  <cp:keywords>Java, SoftUni, Software University, programming, course</cp:keywords>
  <cp:lastModifiedBy/>
  <cp:revision>1</cp:revision>
  <dcterms:created xsi:type="dcterms:W3CDTF">2014-01-02T17:00:34Z</dcterms:created>
  <dcterms:modified xsi:type="dcterms:W3CDTF">2015-10-14T13:23:06Z</dcterms:modified>
  <cp:category>programming, Java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